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orgia" panose="02040502050405020303" pitchFamily="18" charset="0"/>
      <p:regular r:id="rId20"/>
      <p:bold r:id="rId21"/>
      <p:italic r:id="rId22"/>
      <p:boldItalic r:id="rId23"/>
    </p:embeddedFont>
    <p:embeddedFont>
      <p:font typeface="Georgia Bold" panose="02040802050405020203" pitchFamily="18" charset="0"/>
      <p:regular r:id="rId24"/>
      <p:bold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53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68AA9-F1DE-4A12-9C1B-2A1C86BFFB3A}" type="datetimeFigureOut">
              <a:rPr lang="uk-UA" smtClean="0"/>
              <a:t>26.08.2026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210EC-6635-447E-8565-EF99B0B6324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709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19224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2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tretch>
                <a:fillRect t="-8785" r="-402" b="-9912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771536" y="723900"/>
            <a:ext cx="9445523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Аналіз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успішності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студентів</a:t>
            </a:r>
            <a:endParaRPr lang="en-US" sz="60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10000" y="4676647"/>
            <a:ext cx="9871155" cy="140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Забезпечення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якості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здобуття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фахової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передвищої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освіти</a:t>
            </a:r>
            <a:endParaRPr lang="en-US" sz="4400" dirty="0">
              <a:solidFill>
                <a:srgbClr val="1F4E7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algn="ctr">
              <a:lnSpc>
                <a:spcPts val="3562"/>
              </a:lnSpc>
            </a:pP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на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відділенні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«</a:t>
            </a:r>
            <a:r>
              <a:rPr lang="uk-UA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Середня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44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освіта</a:t>
            </a:r>
            <a:r>
              <a:rPr lang="en-US" sz="44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049015" y="9686925"/>
            <a:ext cx="2153260" cy="514350"/>
            <a:chOff x="0" y="0"/>
            <a:chExt cx="2871013" cy="685800"/>
          </a:xfrm>
        </p:grpSpPr>
        <p:sp>
          <p:nvSpPr>
            <p:cNvPr id="7" name="Freeform 7" descr="preencoded.png">
              <a:hlinkClick r:id="rId2" tooltip="https://gamma.app/?utm_source=made-with-gamma"/>
            </p:cNvPr>
            <p:cNvSpPr/>
            <p:nvPr/>
          </p:nvSpPr>
          <p:spPr>
            <a:xfrm>
              <a:off x="0" y="0"/>
              <a:ext cx="2870962" cy="685800"/>
            </a:xfrm>
            <a:custGeom>
              <a:avLst/>
              <a:gdLst/>
              <a:ahLst/>
              <a:cxnLst/>
              <a:rect l="l" t="t" r="r" b="b"/>
              <a:pathLst>
                <a:path w="2870962" h="685800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52338" y="0"/>
            <a:ext cx="18235662" cy="10242704"/>
          </a:xfrm>
          <a:custGeom>
            <a:avLst/>
            <a:gdLst/>
            <a:ahLst/>
            <a:cxnLst/>
            <a:rect l="l" t="t" r="r" b="b"/>
            <a:pathLst>
              <a:path w="18235662" h="10242704">
                <a:moveTo>
                  <a:pt x="0" y="0"/>
                </a:moveTo>
                <a:lnTo>
                  <a:pt x="18235662" y="0"/>
                </a:lnTo>
                <a:lnTo>
                  <a:pt x="18235662" y="10242704"/>
                </a:lnTo>
                <a:lnTo>
                  <a:pt x="0" y="102427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2" t="-8560" b="-1023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13430" y="494138"/>
            <a:ext cx="15258240" cy="83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Професійна</a:t>
            </a:r>
            <a:r>
              <a:rPr lang="en-US" sz="5000" b="1" dirty="0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000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підготовка</a:t>
            </a:r>
            <a:r>
              <a:rPr lang="en-US" sz="5000" b="1" dirty="0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000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майбутніх</a:t>
            </a:r>
            <a:r>
              <a:rPr lang="en-US" sz="5000" b="1" dirty="0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000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педагогів</a:t>
            </a:r>
            <a:endParaRPr lang="en-US" sz="5000" b="1" dirty="0">
              <a:solidFill>
                <a:srgbClr val="1F4E79"/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0" y="1851993"/>
            <a:ext cx="8161134" cy="3875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Підготовка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майбутніх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учителів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технологій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та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фахівців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з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фізичної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культури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має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чітко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виражену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практичну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спрямованість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.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Система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оцінювання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повинна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не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лише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фіксувати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рівень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знань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, а й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відображати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сформованість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професійних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 dirty="0" err="1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компетентностей</a:t>
            </a:r>
            <a:r>
              <a:rPr lang="en-US" sz="3000" dirty="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78644" y="5517137"/>
            <a:ext cx="5301558" cy="34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Ключові аспекти оцінювання: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0" y="6360319"/>
            <a:ext cx="8161134" cy="2495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000"/>
              </a:lnSpc>
              <a:buFont typeface="Arial"/>
              <a:buChar char="•"/>
            </a:pP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Уміння працювати з обладнанням і матеріалами</a:t>
            </a:r>
          </a:p>
          <a:p>
            <a:pPr marL="452438" lvl="1" indent="-226219" algn="l">
              <a:lnSpc>
                <a:spcPts val="3000"/>
              </a:lnSpc>
              <a:buFont typeface="Arial"/>
              <a:buChar char="•"/>
            </a:pP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Організація освітнього процесу</a:t>
            </a:r>
          </a:p>
          <a:p>
            <a:pPr marL="452438" lvl="1" indent="-226219" algn="l">
              <a:lnSpc>
                <a:spcPts val="3000"/>
              </a:lnSpc>
              <a:buFont typeface="Arial"/>
              <a:buChar char="•"/>
            </a:pP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Дотримання правил безпеки</a:t>
            </a:r>
          </a:p>
          <a:p>
            <a:pPr marL="452438" lvl="1" indent="-226219" algn="l">
              <a:lnSpc>
                <a:spcPts val="3000"/>
              </a:lnSpc>
              <a:buFont typeface="Arial"/>
              <a:buChar char="•"/>
            </a:pP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Фізична підготовленість та педагогічна майстерність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image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57250" y="4758975"/>
            <a:ext cx="16573500" cy="4813650"/>
            <a:chOff x="0" y="0"/>
            <a:chExt cx="22098000" cy="6418201"/>
          </a:xfrm>
        </p:grpSpPr>
        <p:sp>
          <p:nvSpPr>
            <p:cNvPr id="5" name="Freeform 5" descr="image.png"/>
            <p:cNvSpPr/>
            <p:nvPr/>
          </p:nvSpPr>
          <p:spPr>
            <a:xfrm>
              <a:off x="0" y="0"/>
              <a:ext cx="22098000" cy="6418200"/>
            </a:xfrm>
            <a:custGeom>
              <a:avLst/>
              <a:gdLst/>
              <a:ahLst/>
              <a:cxnLst/>
              <a:rect l="l" t="t" r="r" b="b"/>
              <a:pathLst>
                <a:path w="22098000" h="6418200">
                  <a:moveTo>
                    <a:pt x="0" y="0"/>
                  </a:moveTo>
                  <a:lnTo>
                    <a:pt x="22098000" y="0"/>
                  </a:lnTo>
                  <a:lnTo>
                    <a:pt x="22098000" y="6418200"/>
                  </a:lnTo>
                  <a:lnTo>
                    <a:pt x="0" y="6418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9397" b="-29397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3002507" y="1028700"/>
            <a:ext cx="12282985" cy="3730275"/>
          </a:xfrm>
          <a:custGeom>
            <a:avLst/>
            <a:gdLst/>
            <a:ahLst/>
            <a:cxnLst/>
            <a:rect l="l" t="t" r="r" b="b"/>
            <a:pathLst>
              <a:path w="12282985" h="3730275">
                <a:moveTo>
                  <a:pt x="0" y="0"/>
                </a:moveTo>
                <a:lnTo>
                  <a:pt x="12282986" y="0"/>
                </a:lnTo>
                <a:lnTo>
                  <a:pt x="12282986" y="3730275"/>
                </a:lnTo>
                <a:lnTo>
                  <a:pt x="0" y="3730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2061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8896628"/>
            <a:ext cx="16573500" cy="8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5"/>
              </a:lnSpc>
            </a:pP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Загальна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кількість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здобувачів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освіти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— 159 (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Технологічна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освіта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: 77,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Фізична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культура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: 82). </a:t>
            </a:r>
            <a:r>
              <a:rPr lang="uk-UA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 </a:t>
            </a:r>
          </a:p>
          <a:p>
            <a:pPr algn="ctr">
              <a:lnSpc>
                <a:spcPts val="3645"/>
              </a:lnSpc>
            </a:pP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В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академічній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відпустці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: 1,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за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індивідуальним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 </a:t>
            </a:r>
            <a:r>
              <a:rPr lang="en-US" sz="2800" i="1" dirty="0" err="1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графіком</a:t>
            </a:r>
            <a:r>
              <a:rPr lang="en-US" sz="2800" i="1" dirty="0">
                <a:solidFill>
                  <a:srgbClr val="334155"/>
                </a:solidFill>
                <a:latin typeface="Georgia" panose="02040502050405020303" pitchFamily="18" charset="0"/>
                <a:ea typeface="Roboto Italics"/>
                <a:cs typeface="Roboto Italics"/>
                <a:sym typeface="Roboto Italics"/>
              </a:rPr>
              <a:t>: 18.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381000"/>
            <a:ext cx="17402175" cy="64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Poppins Bold"/>
                <a:cs typeface="Poppins Bold"/>
                <a:sym typeface="Poppins Bold"/>
              </a:rPr>
              <a:t>Контингент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Poppins Bold"/>
                <a:cs typeface="Poppins Bold"/>
                <a:sym typeface="Poppins Bold"/>
              </a:rPr>
              <a:t>студентів</a:t>
            </a:r>
            <a:r>
              <a:rPr lang="en-US" sz="60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ea typeface="Poppins Bold"/>
                <a:cs typeface="Poppins Bold"/>
                <a:sym typeface="Poppins Bold"/>
              </a:rPr>
              <a:t>відділення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6920902" y="1668563"/>
            <a:ext cx="10338398" cy="8426481"/>
          </a:xfrm>
          <a:custGeom>
            <a:avLst/>
            <a:gdLst/>
            <a:ahLst/>
            <a:cxnLst/>
            <a:rect l="l" t="t" r="r" b="b"/>
            <a:pathLst>
              <a:path w="10338398" h="8426481">
                <a:moveTo>
                  <a:pt x="0" y="0"/>
                </a:moveTo>
                <a:lnTo>
                  <a:pt x="10338398" y="0"/>
                </a:lnTo>
                <a:lnTo>
                  <a:pt x="10338398" y="8426481"/>
                </a:lnTo>
                <a:lnTo>
                  <a:pt x="0" y="8426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38" t="-15352" r="-131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50401" y="2160127"/>
            <a:ext cx="8961120" cy="39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125"/>
              </a:lnSpc>
              <a:buFont typeface="Arial"/>
              <a:buChar char="•"/>
            </a:pPr>
            <a:r>
              <a:rPr lang="en-US" sz="300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І курс: 51 здобувач освіти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0401" y="2975496"/>
            <a:ext cx="8961120" cy="39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125"/>
              </a:lnSpc>
              <a:buFont typeface="Arial"/>
              <a:buChar char="•"/>
            </a:pPr>
            <a:r>
              <a:rPr lang="en-US" sz="300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ІІ курс: 35 здобувачів освіти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0401" y="3870217"/>
            <a:ext cx="8961120" cy="39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125"/>
              </a:lnSpc>
              <a:buFont typeface="Arial"/>
              <a:buChar char="•"/>
            </a:pPr>
            <a:r>
              <a:rPr lang="en-US" sz="300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ІІІ курс: 40 здобувачів освіти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0401" y="4764938"/>
            <a:ext cx="8961120" cy="39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125"/>
              </a:lnSpc>
              <a:buFont typeface="Arial"/>
              <a:buChar char="•"/>
            </a:pPr>
            <a:r>
              <a:rPr lang="en-US" sz="300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ІV курс: 33 здобувачів освіти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22020" y="835543"/>
            <a:ext cx="8961120" cy="163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</a:pPr>
            <a:r>
              <a:rPr lang="en-US" sz="5499" b="1" dirty="0" err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Розподіл</a:t>
            </a:r>
            <a:r>
              <a:rPr lang="en-US" sz="5499" b="1" dirty="0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за</a:t>
            </a:r>
            <a:r>
              <a:rPr lang="en-US" sz="5499" b="1" dirty="0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курсами</a:t>
            </a:r>
            <a:r>
              <a:rPr lang="en-US" sz="5499" b="1" dirty="0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870132" y="313096"/>
            <a:ext cx="12736535" cy="924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499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Соціально</a:t>
            </a:r>
            <a:r>
              <a:rPr lang="en-US" sz="5499" b="1" dirty="0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незахищені</a:t>
            </a:r>
            <a:r>
              <a:rPr lang="en-US" sz="5499" b="1" dirty="0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студенти</a:t>
            </a:r>
            <a:endParaRPr lang="en-US" sz="5499" b="1" dirty="0">
              <a:solidFill>
                <a:srgbClr val="1F4E79"/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43769" y="1154268"/>
            <a:ext cx="3810000" cy="107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5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64338" y="1548146"/>
            <a:ext cx="3943055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Діти з інвалідністю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31885" y="2500151"/>
            <a:ext cx="3810000" cy="155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Здобувач освіти з особливими потребами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11108" y="4373756"/>
            <a:ext cx="3544043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1  Сироти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33848" y="5434574"/>
            <a:ext cx="3810152" cy="136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Діти, позбавлені батьківського піклування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56975" y="1084183"/>
            <a:ext cx="3810152" cy="107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5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040612" y="1524305"/>
            <a:ext cx="3544043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Діти учасників БД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574458" y="2404005"/>
            <a:ext cx="3810152" cy="136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Батьки мають статус учасників бойових дій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56975" y="3960000"/>
            <a:ext cx="3810152" cy="107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2"/>
              </a:lnSpc>
            </a:pPr>
            <a:r>
              <a:rPr lang="en-US" sz="5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07513" y="4373756"/>
            <a:ext cx="3544043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Учасник БД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41413" y="5395712"/>
            <a:ext cx="3810152" cy="1436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Здобувач зі статусом учасника бойових дій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03389" y="8120463"/>
            <a:ext cx="16303523" cy="1704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Забезпечення якісної освіти для всіх категорій студентів є пріоритетним завданням відділення в умовах сучасних викликів.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66224" y="1408700"/>
            <a:ext cx="4656296" cy="4260580"/>
            <a:chOff x="0" y="0"/>
            <a:chExt cx="6208395" cy="5680774"/>
          </a:xfrm>
        </p:grpSpPr>
        <p:sp>
          <p:nvSpPr>
            <p:cNvPr id="20" name="Freeform 20" descr="Новини | ЛОДА/LODA – Львівська обласна державна адміністрація"/>
            <p:cNvSpPr/>
            <p:nvPr/>
          </p:nvSpPr>
          <p:spPr>
            <a:xfrm>
              <a:off x="0" y="0"/>
              <a:ext cx="6208395" cy="5680710"/>
            </a:xfrm>
            <a:custGeom>
              <a:avLst/>
              <a:gdLst/>
              <a:ahLst/>
              <a:cxnLst/>
              <a:rect l="l" t="t" r="r" b="b"/>
              <a:pathLst>
                <a:path w="6208395" h="5680710">
                  <a:moveTo>
                    <a:pt x="0" y="0"/>
                  </a:moveTo>
                  <a:lnTo>
                    <a:pt x="6208395" y="0"/>
                  </a:lnTo>
                  <a:lnTo>
                    <a:pt x="6208395" y="5680710"/>
                  </a:lnTo>
                  <a:lnTo>
                    <a:pt x="0" y="5680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7380" b="-1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016826" y="5967536"/>
            <a:ext cx="5278936" cy="43158"/>
            <a:chOff x="0" y="0"/>
            <a:chExt cx="7038581" cy="575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38594" cy="57531"/>
            </a:xfrm>
            <a:custGeom>
              <a:avLst/>
              <a:gdLst/>
              <a:ahLst/>
              <a:cxnLst/>
              <a:rect l="l" t="t" r="r" b="b"/>
              <a:pathLst>
                <a:path w="7038594" h="57531">
                  <a:moveTo>
                    <a:pt x="0" y="0"/>
                  </a:moveTo>
                  <a:lnTo>
                    <a:pt x="7038594" y="0"/>
                  </a:lnTo>
                  <a:lnTo>
                    <a:pt x="7038594" y="57531"/>
                  </a:lnTo>
                  <a:lnTo>
                    <a:pt x="0" y="57531"/>
                  </a:lnTo>
                  <a:close/>
                </a:path>
              </a:pathLst>
            </a:custGeom>
            <a:solidFill>
              <a:srgbClr val="272525">
                <a:alpha val="24706"/>
              </a:srgbClr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790642" y="2586190"/>
            <a:ext cx="10923342" cy="6672110"/>
          </a:xfrm>
          <a:custGeom>
            <a:avLst/>
            <a:gdLst/>
            <a:ahLst/>
            <a:cxnLst/>
            <a:rect l="l" t="t" r="r" b="b"/>
            <a:pathLst>
              <a:path w="10923342" h="6672110">
                <a:moveTo>
                  <a:pt x="0" y="0"/>
                </a:moveTo>
                <a:lnTo>
                  <a:pt x="10923342" y="0"/>
                </a:lnTo>
                <a:lnTo>
                  <a:pt x="10923342" y="6672110"/>
                </a:lnTo>
                <a:lnTo>
                  <a:pt x="0" y="66721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135" r="-33118" b="-1079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92238" y="931221"/>
            <a:ext cx="16303523" cy="165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9"/>
              </a:lnSpc>
            </a:pPr>
            <a:r>
              <a:rPr lang="en-US" sz="5499" b="1" dirty="0" err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Якісний</a:t>
            </a:r>
            <a:r>
              <a:rPr lang="en-US" sz="5499" b="1" dirty="0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показник</a:t>
            </a:r>
            <a:r>
              <a:rPr lang="en-US" sz="5499" b="1" dirty="0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успішності</a:t>
            </a:r>
            <a:endParaRPr lang="en-US" sz="5499" b="1" dirty="0">
              <a:solidFill>
                <a:srgbClr val="2F5597"/>
              </a:solidFill>
              <a:latin typeface="Georgia Bold"/>
              <a:ea typeface="Georgia Bold"/>
              <a:cs typeface="Georgia Bold"/>
              <a:sym typeface="Georgia Bold"/>
            </a:endParaRPr>
          </a:p>
          <a:p>
            <a:pPr algn="ctr">
              <a:lnSpc>
                <a:spcPts val="6249"/>
              </a:lnSpc>
            </a:pPr>
            <a:r>
              <a:rPr lang="en-US" sz="4749" b="1" dirty="0" err="1">
                <a:solidFill>
                  <a:srgbClr val="0070C0"/>
                </a:solidFill>
                <a:latin typeface="Georgia Bold"/>
                <a:ea typeface="Georgia Bold"/>
                <a:cs typeface="Georgia Bold"/>
                <a:sym typeface="Georgia Bold"/>
              </a:rPr>
              <a:t>Технологічна</a:t>
            </a:r>
            <a:r>
              <a:rPr lang="en-US" sz="4749" b="1" dirty="0">
                <a:solidFill>
                  <a:srgbClr val="0070C0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4749" b="1" dirty="0" err="1">
                <a:solidFill>
                  <a:srgbClr val="0070C0"/>
                </a:solidFill>
                <a:latin typeface="Georgia Bold"/>
                <a:ea typeface="Georgia Bold"/>
                <a:cs typeface="Georgia Bold"/>
                <a:sym typeface="Georgia Bold"/>
              </a:rPr>
              <a:t>освіта</a:t>
            </a:r>
            <a:endParaRPr lang="en-US" sz="4749" b="1" dirty="0">
              <a:solidFill>
                <a:srgbClr val="0070C0"/>
              </a:solidFill>
              <a:latin typeface="Georgia Bold"/>
              <a:ea typeface="Georgia Bold"/>
              <a:cs typeface="Georgia Bold"/>
              <a:sym typeface="Georgia Bold"/>
            </a:endParaRPr>
          </a:p>
          <a:p>
            <a:pPr algn="ctr">
              <a:lnSpc>
                <a:spcPts val="6249"/>
              </a:lnSpc>
            </a:pPr>
            <a:endParaRPr lang="en-US" sz="4749" b="1" dirty="0">
              <a:solidFill>
                <a:srgbClr val="0070C0"/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628074" y="2743495"/>
            <a:ext cx="4075186" cy="411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Технологічна освіта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26208" y="3508962"/>
            <a:ext cx="5278936" cy="813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Середній якісний показник:</a:t>
            </a:r>
          </a:p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75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60,4%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26208" y="4552798"/>
            <a:ext cx="5278936" cy="126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Порівняно з атестаційним контролем (</a:t>
            </a:r>
            <a:r>
              <a:rPr lang="en-US" sz="275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62,44%</a:t>
            </a: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відбулося незначне зниження показників</a:t>
            </a:r>
            <a:r>
              <a:rPr lang="en-US" sz="2750">
                <a:solidFill>
                  <a:srgbClr val="272525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97752" y="6404524"/>
            <a:ext cx="3627120" cy="50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211 група – 67%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50585" y="6943134"/>
            <a:ext cx="3412808" cy="50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221 група – 58,3%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50585" y="7536666"/>
            <a:ext cx="3627120" cy="50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231 група  –  51,28%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41784" y="8253670"/>
            <a:ext cx="3683089" cy="50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241 група  –  65,04%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598838" y="2333036"/>
            <a:ext cx="12168303" cy="6925264"/>
          </a:xfrm>
          <a:custGeom>
            <a:avLst/>
            <a:gdLst/>
            <a:ahLst/>
            <a:cxnLst/>
            <a:rect l="l" t="t" r="r" b="b"/>
            <a:pathLst>
              <a:path w="12168303" h="6925264">
                <a:moveTo>
                  <a:pt x="0" y="0"/>
                </a:moveTo>
                <a:lnTo>
                  <a:pt x="12168303" y="0"/>
                </a:lnTo>
                <a:lnTo>
                  <a:pt x="12168303" y="6925264"/>
                </a:lnTo>
                <a:lnTo>
                  <a:pt x="0" y="6925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546" r="-17191" b="-1471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410381" y="2338121"/>
            <a:ext cx="3366935" cy="411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2"/>
              </a:lnSpc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Фізична культура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588973" y="3139688"/>
            <a:ext cx="5278936" cy="814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Середній якісний показник:</a:t>
            </a:r>
          </a:p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75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57,8%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88973" y="4210517"/>
            <a:ext cx="5278936" cy="1672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Порівняно з атестаційним контролем (53,3%)</a:t>
            </a:r>
            <a:r>
              <a:rPr lang="en-US" sz="275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спостерігається підвищення результатів</a:t>
            </a:r>
            <a:r>
              <a:rPr lang="en-US" sz="2750">
                <a:solidFill>
                  <a:srgbClr val="272525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44190" y="585645"/>
            <a:ext cx="12199620" cy="159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9"/>
              </a:lnSpc>
            </a:pPr>
            <a:r>
              <a:rPr lang="en-US" sz="5499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Якісний показник успішності</a:t>
            </a:r>
          </a:p>
          <a:p>
            <a:pPr algn="ctr">
              <a:lnSpc>
                <a:spcPts val="6249"/>
              </a:lnSpc>
            </a:pPr>
            <a:r>
              <a:rPr lang="en-US" sz="5499" b="1">
                <a:solidFill>
                  <a:srgbClr val="0070C0"/>
                </a:solidFill>
                <a:latin typeface="Georgia Bold"/>
                <a:ea typeface="Georgia Bold"/>
                <a:cs typeface="Georgia Bold"/>
                <a:sym typeface="Georgia Bold"/>
              </a:rPr>
              <a:t>Фізична культура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273068" y="6216158"/>
            <a:ext cx="3412808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311 група – 64,7%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73068" y="6821367"/>
            <a:ext cx="3269933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321 група – 52,76%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273068" y="7395039"/>
            <a:ext cx="4389120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331 група – 64%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63568" y="7968710"/>
            <a:ext cx="4008120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341 група –</a:t>
            </a:r>
            <a:r>
              <a:rPr lang="en-US" sz="275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50%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710690" y="692058"/>
            <a:ext cx="15890557" cy="1716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Порівняння атестаційного та семестрового контролю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00188" y="2454526"/>
            <a:ext cx="15168562" cy="7499099"/>
            <a:chOff x="0" y="0"/>
            <a:chExt cx="20224750" cy="99987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224750" cy="9998837"/>
            </a:xfrm>
            <a:custGeom>
              <a:avLst/>
              <a:gdLst/>
              <a:ahLst/>
              <a:cxnLst/>
              <a:rect l="l" t="t" r="r" b="b"/>
              <a:pathLst>
                <a:path w="20224750" h="9998837">
                  <a:moveTo>
                    <a:pt x="0" y="0"/>
                  </a:moveTo>
                  <a:lnTo>
                    <a:pt x="20224750" y="0"/>
                  </a:lnTo>
                  <a:lnTo>
                    <a:pt x="20224750" y="9998837"/>
                  </a:lnTo>
                  <a:lnTo>
                    <a:pt x="0" y="9998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372" t="-158007" r="-198328" b="-90779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20585" y="3084252"/>
            <a:ext cx="7838484" cy="4936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8" lvl="1" indent="-226219" algn="l">
              <a:lnSpc>
                <a:spcPts val="3437"/>
              </a:lnSpc>
              <a:buFont typeface="Arial"/>
              <a:buChar char="•"/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211 група:</a:t>
            </a: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300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математика (37%), </a:t>
            </a: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українська мова (42%), фізична культура (41%)</a:t>
            </a:r>
          </a:p>
          <a:p>
            <a:pPr marL="452438" lvl="1" indent="-226219" algn="l">
              <a:lnSpc>
                <a:spcPts val="3437"/>
              </a:lnSpc>
              <a:buFont typeface="Arial"/>
              <a:buChar char="•"/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221 група:</a:t>
            </a: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математика (28%), українська мова (33%), українська література (33%), основи анатомії і фізіології (39%)</a:t>
            </a:r>
          </a:p>
          <a:p>
            <a:pPr marL="452438" lvl="1" indent="-226219" algn="l">
              <a:lnSpc>
                <a:spcPts val="3437"/>
              </a:lnSpc>
              <a:buFont typeface="Arial"/>
              <a:buChar char="•"/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231 група:</a:t>
            </a: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фізичне виховання (28%)</a:t>
            </a:r>
          </a:p>
          <a:p>
            <a:pPr marL="452438" lvl="1" indent="-226219" algn="l">
              <a:lnSpc>
                <a:spcPts val="3437"/>
              </a:lnSpc>
              <a:buFont typeface="Arial"/>
              <a:buChar char="•"/>
            </a:pPr>
            <a:r>
              <a:rPr lang="en-US" sz="30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241 група:</a:t>
            </a:r>
            <a:r>
              <a:rPr lang="en-US" sz="300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 вища математика(36%)</a:t>
            </a:r>
          </a:p>
        </p:txBody>
      </p:sp>
      <p:sp>
        <p:nvSpPr>
          <p:cNvPr id="7" name="Freeform 7"/>
          <p:cNvSpPr/>
          <p:nvPr/>
        </p:nvSpPr>
        <p:spPr>
          <a:xfrm>
            <a:off x="8559070" y="1619343"/>
            <a:ext cx="8962899" cy="7638957"/>
          </a:xfrm>
          <a:custGeom>
            <a:avLst/>
            <a:gdLst/>
            <a:ahLst/>
            <a:cxnLst/>
            <a:rect l="l" t="t" r="r" b="b"/>
            <a:pathLst>
              <a:path w="8962899" h="7638957">
                <a:moveTo>
                  <a:pt x="0" y="0"/>
                </a:moveTo>
                <a:lnTo>
                  <a:pt x="8962899" y="0"/>
                </a:lnTo>
                <a:lnTo>
                  <a:pt x="8962899" y="7638957"/>
                </a:lnTo>
                <a:lnTo>
                  <a:pt x="0" y="76389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10" t="-17265" b="-953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255415" y="631174"/>
            <a:ext cx="14557248" cy="883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5499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Дисципліни з показниками нижче 50%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86886" y="2338016"/>
            <a:ext cx="4498391" cy="355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3500" b="1">
                <a:solidFill>
                  <a:srgbClr val="1F4E79"/>
                </a:solidFill>
                <a:latin typeface="Georgia Bold"/>
                <a:ea typeface="Georgia Bold"/>
                <a:cs typeface="Georgia Bold"/>
                <a:sym typeface="Georgia Bold"/>
              </a:rPr>
              <a:t>Технологічна освіта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19652" y="10486034"/>
            <a:ext cx="16351748" cy="1594399"/>
            <a:chOff x="0" y="0"/>
            <a:chExt cx="21802331" cy="21258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02344" cy="2125980"/>
            </a:xfrm>
            <a:custGeom>
              <a:avLst/>
              <a:gdLst/>
              <a:ahLst/>
              <a:cxnLst/>
              <a:rect l="l" t="t" r="r" b="b"/>
              <a:pathLst>
                <a:path w="21802344" h="2125980">
                  <a:moveTo>
                    <a:pt x="0" y="154940"/>
                  </a:moveTo>
                  <a:cubicBezTo>
                    <a:pt x="0" y="69342"/>
                    <a:pt x="69342" y="0"/>
                    <a:pt x="154940" y="0"/>
                  </a:cubicBezTo>
                  <a:lnTo>
                    <a:pt x="21647404" y="0"/>
                  </a:lnTo>
                  <a:cubicBezTo>
                    <a:pt x="21733002" y="0"/>
                    <a:pt x="21802344" y="69342"/>
                    <a:pt x="21802344" y="154940"/>
                  </a:cubicBezTo>
                  <a:lnTo>
                    <a:pt x="21802344" y="1971040"/>
                  </a:lnTo>
                  <a:cubicBezTo>
                    <a:pt x="21802344" y="2056638"/>
                    <a:pt x="21733002" y="2125980"/>
                    <a:pt x="21647404" y="2125980"/>
                  </a:cubicBezTo>
                  <a:lnTo>
                    <a:pt x="154940" y="2125980"/>
                  </a:lnTo>
                  <a:cubicBezTo>
                    <a:pt x="69342" y="2125980"/>
                    <a:pt x="0" y="2056638"/>
                    <a:pt x="0" y="1971040"/>
                  </a:cubicBezTo>
                  <a:close/>
                </a:path>
              </a:pathLst>
            </a:custGeom>
            <a:solidFill>
              <a:srgbClr val="C7C9EA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443495" y="10486034"/>
            <a:ext cx="14908692" cy="855355"/>
            <a:chOff x="0" y="0"/>
            <a:chExt cx="19878256" cy="11404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78294" cy="1140460"/>
            </a:xfrm>
            <a:custGeom>
              <a:avLst/>
              <a:gdLst/>
              <a:ahLst/>
              <a:cxnLst/>
              <a:rect l="l" t="t" r="r" b="b"/>
              <a:pathLst>
                <a:path w="19878294" h="1140460">
                  <a:moveTo>
                    <a:pt x="0" y="0"/>
                  </a:moveTo>
                  <a:lnTo>
                    <a:pt x="19878294" y="0"/>
                  </a:lnTo>
                  <a:lnTo>
                    <a:pt x="19878294" y="1140460"/>
                  </a:lnTo>
                  <a:lnTo>
                    <a:pt x="0" y="1140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5927" r="-55927" b="-1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719652" y="2241452"/>
            <a:ext cx="10478767" cy="7755152"/>
          </a:xfrm>
          <a:custGeom>
            <a:avLst/>
            <a:gdLst/>
            <a:ahLst/>
            <a:cxnLst/>
            <a:rect l="l" t="t" r="r" b="b"/>
            <a:pathLst>
              <a:path w="10478767" h="7755152">
                <a:moveTo>
                  <a:pt x="0" y="0"/>
                </a:moveTo>
                <a:lnTo>
                  <a:pt x="10478767" y="0"/>
                </a:lnTo>
                <a:lnTo>
                  <a:pt x="10478767" y="7755151"/>
                </a:lnTo>
                <a:lnTo>
                  <a:pt x="0" y="7755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285" r="-40888" b="-126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745068" y="2250977"/>
            <a:ext cx="4314577" cy="447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300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Фізична культура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98419" y="3246377"/>
            <a:ext cx="6153312" cy="7193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4735" lvl="1" indent="-207367" algn="l">
              <a:lnSpc>
                <a:spcPts val="3437"/>
              </a:lnSpc>
              <a:buFont typeface="Arial"/>
              <a:buChar char="•"/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311 група:</a:t>
            </a: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 українська мова (23</a:t>
            </a:r>
            <a:r>
              <a:rPr lang="en-US" sz="2750">
                <a:solidFill>
                  <a:srgbClr val="1F4E79"/>
                </a:solidFill>
                <a:latin typeface="Georgia"/>
                <a:ea typeface="Georgia"/>
                <a:cs typeface="Georgia"/>
                <a:sym typeface="Georgia"/>
              </a:rPr>
              <a:t>%),</a:t>
            </a: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 громадянська освіта (45%), історія фізичної культури(46%)</a:t>
            </a:r>
          </a:p>
          <a:p>
            <a:pPr marL="414735" lvl="1" indent="-207367" algn="l">
              <a:lnSpc>
                <a:spcPts val="3437"/>
              </a:lnSpc>
              <a:buFont typeface="Arial"/>
              <a:buChar char="•"/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321 група:</a:t>
            </a: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 українська мова та українська література (47%), математика (24%), основи екологї та анатомія людини (41%), легка атлетика та літній табірний збір (46%)</a:t>
            </a:r>
          </a:p>
          <a:p>
            <a:pPr marL="414735" lvl="1" indent="-207367" algn="l">
              <a:lnSpc>
                <a:spcPts val="3437"/>
              </a:lnSpc>
              <a:buFont typeface="Arial"/>
              <a:buChar char="•"/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341 група:</a:t>
            </a: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 теорія і методика ФВ, легка атлетика з методикою навчання та педагогіка з основами педмайстерності (39%), іноземна мова, плавання з методикою навчання та філософія освіти  (44%)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3833" y="858069"/>
            <a:ext cx="15646127" cy="855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5499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Дисципліни з показниками нижче 50%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01444" y="351387"/>
            <a:ext cx="10387755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Абсолютна</a:t>
            </a:r>
            <a:r>
              <a:rPr lang="en-US" sz="5499" b="1" dirty="0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успішність</a:t>
            </a:r>
            <a:endParaRPr lang="en-US" sz="5499" b="1" dirty="0">
              <a:solidFill>
                <a:schemeClr val="tx2">
                  <a:lumMod val="75000"/>
                </a:schemeClr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70284" y="1282522"/>
            <a:ext cx="8224028" cy="2889428"/>
            <a:chOff x="0" y="0"/>
            <a:chExt cx="10965370" cy="38525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65307" cy="3852418"/>
            </a:xfrm>
            <a:custGeom>
              <a:avLst/>
              <a:gdLst/>
              <a:ahLst/>
              <a:cxnLst/>
              <a:rect l="l" t="t" r="r" b="b"/>
              <a:pathLst>
                <a:path w="10965307" h="3852418">
                  <a:moveTo>
                    <a:pt x="0" y="118999"/>
                  </a:moveTo>
                  <a:cubicBezTo>
                    <a:pt x="0" y="53340"/>
                    <a:pt x="53340" y="0"/>
                    <a:pt x="118999" y="0"/>
                  </a:cubicBezTo>
                  <a:lnTo>
                    <a:pt x="10846308" y="0"/>
                  </a:lnTo>
                  <a:cubicBezTo>
                    <a:pt x="10912094" y="0"/>
                    <a:pt x="10965307" y="53340"/>
                    <a:pt x="10965307" y="118999"/>
                  </a:cubicBezTo>
                  <a:lnTo>
                    <a:pt x="10965307" y="3733419"/>
                  </a:lnTo>
                  <a:cubicBezTo>
                    <a:pt x="10965307" y="3799205"/>
                    <a:pt x="10911967" y="3852418"/>
                    <a:pt x="10846308" y="3852418"/>
                  </a:cubicBezTo>
                  <a:lnTo>
                    <a:pt x="118999" y="3852418"/>
                  </a:lnTo>
                  <a:cubicBezTo>
                    <a:pt x="53213" y="3852418"/>
                    <a:pt x="0" y="3799078"/>
                    <a:pt x="0" y="3733419"/>
                  </a:cubicBezTo>
                  <a:close/>
                </a:path>
              </a:pathLst>
            </a:custGeom>
            <a:solidFill>
              <a:srgbClr val="D6F5EE"/>
            </a:solidFill>
            <a:ln w="9525" cap="sq">
              <a:solidFill>
                <a:srgbClr val="BCDBD4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333823" y="1443228"/>
            <a:ext cx="850554" cy="850554"/>
            <a:chOff x="0" y="0"/>
            <a:chExt cx="1134072" cy="11340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26A688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53269" y="1629337"/>
            <a:ext cx="382638" cy="478336"/>
            <a:chOff x="0" y="0"/>
            <a:chExt cx="510184" cy="637781"/>
          </a:xfrm>
        </p:grpSpPr>
        <p:sp>
          <p:nvSpPr>
            <p:cNvPr id="12" name="Freeform 12" descr="preencoded.png"/>
            <p:cNvSpPr/>
            <p:nvPr/>
          </p:nvSpPr>
          <p:spPr>
            <a:xfrm>
              <a:off x="0" y="0"/>
              <a:ext cx="510159" cy="637794"/>
            </a:xfrm>
            <a:custGeom>
              <a:avLst/>
              <a:gdLst/>
              <a:ahLst/>
              <a:cxnLst/>
              <a:rect l="l" t="t" r="r" b="b"/>
              <a:pathLst>
                <a:path w="510159" h="637794">
                  <a:moveTo>
                    <a:pt x="0" y="0"/>
                  </a:moveTo>
                  <a:lnTo>
                    <a:pt x="510159" y="0"/>
                  </a:lnTo>
                  <a:lnTo>
                    <a:pt x="510159" y="637794"/>
                  </a:lnTo>
                  <a:lnTo>
                    <a:pt x="0" y="637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" r="-7" b="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657683" y="1696012"/>
            <a:ext cx="4567685" cy="376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50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Технологічна освіта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8131" y="2350884"/>
            <a:ext cx="7423842" cy="482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Абсолютна успішність: 100%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3269" y="3039104"/>
            <a:ext cx="7423842" cy="482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За результатами атестаційного контролю:</a:t>
            </a:r>
          </a:p>
          <a:p>
            <a:pPr algn="ctr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 76,4%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280922" y="1214733"/>
            <a:ext cx="8636794" cy="2957217"/>
            <a:chOff x="0" y="0"/>
            <a:chExt cx="11515725" cy="39429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515725" cy="3942969"/>
            </a:xfrm>
            <a:custGeom>
              <a:avLst/>
              <a:gdLst/>
              <a:ahLst/>
              <a:cxnLst/>
              <a:rect l="l" t="t" r="r" b="b"/>
              <a:pathLst>
                <a:path w="11515725" h="3942969">
                  <a:moveTo>
                    <a:pt x="0" y="121793"/>
                  </a:moveTo>
                  <a:cubicBezTo>
                    <a:pt x="0" y="54610"/>
                    <a:pt x="54610" y="0"/>
                    <a:pt x="121793" y="0"/>
                  </a:cubicBezTo>
                  <a:lnTo>
                    <a:pt x="11393932" y="0"/>
                  </a:lnTo>
                  <a:cubicBezTo>
                    <a:pt x="11461242" y="0"/>
                    <a:pt x="11515725" y="54610"/>
                    <a:pt x="11515725" y="121793"/>
                  </a:cubicBezTo>
                  <a:lnTo>
                    <a:pt x="11515725" y="3821176"/>
                  </a:lnTo>
                  <a:cubicBezTo>
                    <a:pt x="11515725" y="3888486"/>
                    <a:pt x="11461114" y="3942969"/>
                    <a:pt x="11393932" y="3942969"/>
                  </a:cubicBezTo>
                  <a:lnTo>
                    <a:pt x="121793" y="3942969"/>
                  </a:lnTo>
                  <a:cubicBezTo>
                    <a:pt x="54483" y="3942969"/>
                    <a:pt x="0" y="3888359"/>
                    <a:pt x="0" y="3821176"/>
                  </a:cubicBezTo>
                  <a:close/>
                </a:path>
              </a:pathLst>
            </a:custGeom>
            <a:solidFill>
              <a:srgbClr val="D6F5EE"/>
            </a:solidFill>
            <a:ln w="9525" cap="sq">
              <a:solidFill>
                <a:srgbClr val="BCDBD4"/>
              </a:solidFill>
              <a:prstDash val="solid"/>
              <a:miter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9533858" y="1516932"/>
            <a:ext cx="850554" cy="850554"/>
            <a:chOff x="0" y="0"/>
            <a:chExt cx="1134072" cy="113407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26A688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9812684" y="1703041"/>
            <a:ext cx="382638" cy="478336"/>
            <a:chOff x="0" y="0"/>
            <a:chExt cx="510184" cy="637781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510159" cy="637794"/>
            </a:xfrm>
            <a:custGeom>
              <a:avLst/>
              <a:gdLst/>
              <a:ahLst/>
              <a:cxnLst/>
              <a:rect l="l" t="t" r="r" b="b"/>
              <a:pathLst>
                <a:path w="510159" h="637794">
                  <a:moveTo>
                    <a:pt x="0" y="0"/>
                  </a:moveTo>
                  <a:lnTo>
                    <a:pt x="510159" y="0"/>
                  </a:lnTo>
                  <a:lnTo>
                    <a:pt x="510159" y="637794"/>
                  </a:lnTo>
                  <a:lnTo>
                    <a:pt x="0" y="637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" r="-7" b="1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10884541" y="1678705"/>
            <a:ext cx="641122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350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Фізична культура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95858" y="2357904"/>
            <a:ext cx="6714011" cy="32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Абсолютна успішність: 100%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12684" y="3039104"/>
            <a:ext cx="7423995" cy="482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За результатами атестаційного контролю: </a:t>
            </a:r>
          </a:p>
          <a:p>
            <a:pPr algn="ctr">
              <a:lnSpc>
                <a:spcPts val="3562"/>
              </a:lnSpc>
            </a:pPr>
            <a:r>
              <a:rPr lang="en-US" sz="2750" b="1">
                <a:solidFill>
                  <a:srgbClr val="2F5597"/>
                </a:solidFill>
                <a:latin typeface="Georgia Bold"/>
                <a:ea typeface="Georgia Bold"/>
                <a:cs typeface="Georgia Bold"/>
                <a:sym typeface="Georgia Bold"/>
              </a:rPr>
              <a:t>63.2%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285684" y="4265790"/>
            <a:ext cx="8627269" cy="6053023"/>
            <a:chOff x="0" y="0"/>
            <a:chExt cx="11503025" cy="807069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503025" cy="8070723"/>
            </a:xfrm>
            <a:custGeom>
              <a:avLst/>
              <a:gdLst/>
              <a:ahLst/>
              <a:cxnLst/>
              <a:rect l="l" t="t" r="r" b="b"/>
              <a:pathLst>
                <a:path w="11503025" h="8070723">
                  <a:moveTo>
                    <a:pt x="0" y="0"/>
                  </a:moveTo>
                  <a:lnTo>
                    <a:pt x="11503025" y="0"/>
                  </a:lnTo>
                  <a:lnTo>
                    <a:pt x="11503025" y="8070723"/>
                  </a:lnTo>
                  <a:lnTo>
                    <a:pt x="0" y="8070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448" b="-3447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333823" y="4297537"/>
            <a:ext cx="8334670" cy="6062767"/>
            <a:chOff x="0" y="0"/>
            <a:chExt cx="11112894" cy="8083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112881" cy="8083677"/>
            </a:xfrm>
            <a:custGeom>
              <a:avLst/>
              <a:gdLst/>
              <a:ahLst/>
              <a:cxnLst/>
              <a:rect l="l" t="t" r="r" b="b"/>
              <a:pathLst>
                <a:path w="11112881" h="8083677">
                  <a:moveTo>
                    <a:pt x="0" y="0"/>
                  </a:moveTo>
                  <a:lnTo>
                    <a:pt x="11112881" y="0"/>
                  </a:lnTo>
                  <a:lnTo>
                    <a:pt x="11112881" y="8083677"/>
                  </a:lnTo>
                  <a:lnTo>
                    <a:pt x="0" y="8083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52" b="-1552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4F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-326020"/>
            <a:ext cx="18288000" cy="10613020"/>
            <a:chOff x="0" y="0"/>
            <a:chExt cx="24384000" cy="141506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4150693"/>
            </a:xfrm>
            <a:custGeom>
              <a:avLst/>
              <a:gdLst/>
              <a:ahLst/>
              <a:cxnLst/>
              <a:rect l="l" t="t" r="r" b="b"/>
              <a:pathLst>
                <a:path w="24384000" h="14150693">
                  <a:moveTo>
                    <a:pt x="0" y="0"/>
                  </a:moveTo>
                  <a:lnTo>
                    <a:pt x="24384000" y="0"/>
                  </a:lnTo>
                  <a:lnTo>
                    <a:pt x="24384000" y="14150693"/>
                  </a:lnTo>
                  <a:lnTo>
                    <a:pt x="0" y="1415069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294790" y="248317"/>
            <a:ext cx="16303523" cy="82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Загальний</a:t>
            </a:r>
            <a:r>
              <a:rPr lang="en-US" sz="5499" b="1" dirty="0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аналіз</a:t>
            </a:r>
            <a:r>
              <a:rPr lang="en-US" sz="5499" b="1" dirty="0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результатів</a:t>
            </a:r>
            <a:r>
              <a:rPr lang="en-US" sz="5499" b="1" dirty="0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 </a:t>
            </a:r>
            <a:r>
              <a:rPr lang="en-US" sz="5499" b="1" dirty="0" err="1">
                <a:solidFill>
                  <a:schemeClr val="tx2">
                    <a:lumMod val="75000"/>
                  </a:schemeClr>
                </a:solidFill>
                <a:latin typeface="Georgia Bold"/>
                <a:ea typeface="Georgia Bold"/>
                <a:cs typeface="Georgia Bold"/>
                <a:sym typeface="Georgia Bold"/>
              </a:rPr>
              <a:t>успішності</a:t>
            </a:r>
            <a:endParaRPr lang="en-US" sz="5499" b="1" dirty="0">
              <a:solidFill>
                <a:schemeClr val="tx2">
                  <a:lumMod val="75000"/>
                </a:schemeClr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84203" y="1544888"/>
            <a:ext cx="16047244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300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На спеціальності 014 Середня освіта</a:t>
            </a:r>
          </a:p>
          <a:p>
            <a:pPr algn="l">
              <a:lnSpc>
                <a:spcPts val="3437"/>
              </a:lnSpc>
            </a:pPr>
            <a:r>
              <a:rPr lang="en-US" sz="300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 (Трудове навчання та технології)</a:t>
            </a:r>
          </a:p>
          <a:p>
            <a:pPr algn="l">
              <a:lnSpc>
                <a:spcPts val="3437"/>
              </a:lnSpc>
            </a:pPr>
            <a:endParaRPr lang="en-US" sz="3000" b="1">
              <a:solidFill>
                <a:srgbClr val="333F70"/>
              </a:solidFill>
              <a:latin typeface="Georgia Bold"/>
              <a:ea typeface="Georgia Bold"/>
              <a:cs typeface="Georgia Bold"/>
              <a:sym typeface="Georgi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6063" y="2628843"/>
            <a:ext cx="8151762" cy="482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На відмінно семестр завершили </a:t>
            </a:r>
          </a:p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3 здобувача освіти: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4203" y="4374566"/>
            <a:ext cx="6460398" cy="442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750">
                <a:solidFill>
                  <a:srgbClr val="2F5597"/>
                </a:solidFill>
                <a:latin typeface="Georgia"/>
                <a:ea typeface="Georgia"/>
                <a:cs typeface="Georgia"/>
                <a:sym typeface="Georgia"/>
              </a:rPr>
              <a:t>   211 група: Купрійчук Марія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6063" y="6204842"/>
            <a:ext cx="5848960" cy="46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031" lvl="1" indent="-188515" algn="l">
              <a:lnSpc>
                <a:spcPts val="2999"/>
              </a:lnSpc>
              <a:buFont typeface="Arial"/>
              <a:buChar char="•"/>
            </a:pPr>
            <a:r>
              <a:rPr lang="en-US" sz="2499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13 здобувача освіти </a:t>
            </a:r>
          </a:p>
          <a:p>
            <a:pPr marL="377031" lvl="1" indent="-188515" algn="l">
              <a:lnSpc>
                <a:spcPts val="2999"/>
              </a:lnSpc>
            </a:pPr>
            <a:r>
              <a:rPr lang="en-US" sz="2499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навчаються без «трійок»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91277" y="1498540"/>
            <a:ext cx="5788847" cy="4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300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На спеціальності 014 Середня освіта</a:t>
            </a:r>
          </a:p>
          <a:p>
            <a:pPr algn="ctr">
              <a:lnSpc>
                <a:spcPts val="3437"/>
              </a:lnSpc>
            </a:pPr>
            <a:r>
              <a:rPr lang="en-US" sz="300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 (Фізична культура)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79935" y="6142663"/>
            <a:ext cx="6151512" cy="46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20 здобувачів освіти </a:t>
            </a:r>
          </a:p>
          <a:p>
            <a:pPr algn="l">
              <a:lnSpc>
                <a:spcPts val="2999"/>
              </a:lnSpc>
            </a:pPr>
            <a:r>
              <a:rPr lang="en-US" sz="2499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навчаються без «трійок»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96538" y="7149360"/>
            <a:ext cx="6341564" cy="461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333F70"/>
                </a:solidFill>
                <a:latin typeface="Georgia Bold"/>
                <a:ea typeface="Georgia Bold"/>
                <a:cs typeface="Georgia Bold"/>
                <a:sym typeface="Georgia Bold"/>
              </a:rPr>
              <a:t>Потенціал для покращення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4790" y="7573480"/>
            <a:ext cx="16303523" cy="52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499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Контингент "хорошистів" міг би поповнитися за рахунок здобувачів освіти з 1 - 2 трійками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2051" y="8028861"/>
            <a:ext cx="9429236" cy="52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031" lvl="1" indent="-188515" algn="l">
              <a:lnSpc>
                <a:spcPts val="3562"/>
              </a:lnSpc>
              <a:buFont typeface="Arial"/>
              <a:buChar char="•"/>
            </a:pPr>
            <a:r>
              <a:rPr lang="en-US" sz="2499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014 Середня освіта (Трудове навчання та технології): </a:t>
            </a:r>
          </a:p>
          <a:p>
            <a:pPr marL="377031" lvl="1" indent="-188515" algn="l">
              <a:lnSpc>
                <a:spcPts val="3562"/>
              </a:lnSpc>
            </a:pPr>
            <a:r>
              <a:rPr lang="en-US" sz="2499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     </a:t>
            </a:r>
            <a:r>
              <a:rPr lang="en-US" sz="2499">
                <a:solidFill>
                  <a:srgbClr val="26A688"/>
                </a:solidFill>
                <a:latin typeface="Open Sans"/>
                <a:ea typeface="Open Sans"/>
                <a:cs typeface="Open Sans"/>
                <a:sym typeface="Open Sans"/>
              </a:rPr>
              <a:t>10 здобувачів освіти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79935" y="8063179"/>
            <a:ext cx="7529836" cy="52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031" lvl="1" indent="-188515" algn="l">
              <a:lnSpc>
                <a:spcPts val="3562"/>
              </a:lnSpc>
              <a:buFont typeface="Arial"/>
              <a:buChar char="•"/>
            </a:pPr>
            <a:r>
              <a:rPr lang="en-US" sz="2499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014 Середня освіта (Фізична культура):</a:t>
            </a:r>
          </a:p>
          <a:p>
            <a:pPr marL="377031" lvl="1" indent="-188515" algn="l">
              <a:lnSpc>
                <a:spcPts val="3562"/>
              </a:lnSpc>
            </a:pPr>
            <a:r>
              <a:rPr lang="en-US" sz="2499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                        </a:t>
            </a:r>
            <a:r>
              <a:rPr lang="en-US" sz="2499">
                <a:solidFill>
                  <a:srgbClr val="26A688"/>
                </a:solidFill>
                <a:latin typeface="Georgia"/>
                <a:ea typeface="Georgia"/>
                <a:cs typeface="Georgia"/>
                <a:sym typeface="Georgia"/>
              </a:rPr>
              <a:t>8 здобувачів освіти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1935" y="5119373"/>
            <a:ext cx="5411648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241 група: Сладкевич Ілля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1935" y="3807685"/>
            <a:ext cx="5163969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221 група: Бондарчук Ярослав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51081" y="3738620"/>
            <a:ext cx="6488925" cy="45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750">
                <a:solidFill>
                  <a:srgbClr val="44546A"/>
                </a:solidFill>
                <a:latin typeface="Georgia"/>
                <a:ea typeface="Georgia"/>
                <a:cs typeface="Georgia"/>
                <a:sym typeface="Georgia"/>
              </a:rPr>
              <a:t>341 група: Куцаківська Єлізавета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61786" y="2762298"/>
            <a:ext cx="9636528" cy="94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На відмінно семестр завершили </a:t>
            </a:r>
          </a:p>
          <a:p>
            <a:pPr algn="ctr">
              <a:lnSpc>
                <a:spcPts val="3562"/>
              </a:lnSpc>
            </a:pPr>
            <a:r>
              <a:rPr lang="en-US" sz="2750">
                <a:solidFill>
                  <a:srgbClr val="333F70"/>
                </a:solidFill>
                <a:latin typeface="Georgia"/>
                <a:ea typeface="Georgia"/>
                <a:cs typeface="Georgia"/>
                <a:sym typeface="Georgia"/>
              </a:rPr>
              <a:t>1 здобувач освіти: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70807" y="3488532"/>
            <a:ext cx="7088238" cy="88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6938"/>
              </a:lnSpc>
            </a:pPr>
            <a:r>
              <a:rPr lang="en-US" sz="6000" b="1" dirty="0">
                <a:solidFill>
                  <a:srgbClr val="DDF8F2"/>
                </a:solidFill>
                <a:latin typeface="Georgia" panose="02040502050405020303" pitchFamily="18" charset="0"/>
                <a:ea typeface="Unbounded Bold" pitchFamily="34" charset="-122"/>
                <a:cs typeface="Unbounded Bold" pitchFamily="34" charset="-120"/>
              </a:rPr>
              <a:t>Висновок</a:t>
            </a:r>
            <a:endParaRPr lang="en-US" sz="6000" dirty="0">
              <a:latin typeface="Georgia" panose="02040502050405020303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417438" y="5118646"/>
            <a:ext cx="9860161" cy="2844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63"/>
              </a:lnSpc>
            </a:pPr>
            <a:r>
              <a:rPr lang="en-US" sz="4800" dirty="0">
                <a:solidFill>
                  <a:srgbClr val="FFFFFF"/>
                </a:solidFill>
                <a:latin typeface="Georgia" panose="02040502050405020303" pitchFamily="18" charset="0"/>
                <a:ea typeface="Open Sans" pitchFamily="34" charset="-122"/>
                <a:cs typeface="Open Sans" pitchFamily="34" charset="-120"/>
              </a:rPr>
              <a:t>Результати необхідно покращувати за рахунок потенціалу, нерозкритого резерву кожного здобувача освіти шляхом здійснення індивідуального підходу.</a:t>
            </a:r>
            <a:endParaRPr lang="en-US" sz="4800" dirty="0">
              <a:latin typeface="Georgia" panose="02040502050405020303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992238" y="4799708"/>
            <a:ext cx="38100" cy="1998761"/>
          </a:xfrm>
          <a:prstGeom prst="rect">
            <a:avLst/>
          </a:prstGeom>
          <a:solidFill>
            <a:srgbClr val="26A68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611</Words>
  <Application>Microsoft Office PowerPoint</Application>
  <PresentationFormat>Довільний</PresentationFormat>
  <Paragraphs>98</Paragraphs>
  <Slides>13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Georgia</vt:lpstr>
      <vt:lpstr>Georgia Bold</vt:lpstr>
      <vt:lpstr>Open Sans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Самоаналіз, копия</dc:title>
  <cp:lastModifiedBy>Ірина</cp:lastModifiedBy>
  <cp:revision>3</cp:revision>
  <dcterms:created xsi:type="dcterms:W3CDTF">2006-08-16T00:00:00Z</dcterms:created>
  <dcterms:modified xsi:type="dcterms:W3CDTF">2026-08-26T17:39:47Z</dcterms:modified>
  <dc:identifier>DAHTZDSXt8A</dc:identifier>
</cp:coreProperties>
</file>