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6030504020204" pitchFamily="34" charset="0"/>
      <p:regular r:id="rId17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2" d="100"/>
          <a:sy n="9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3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92248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87297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Аналіз успішності студентів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63069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Орієнтиром у аналізі високих та низьких результатів було взято 50%.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736646" y="279082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DDF8F2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Висновок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1133951" y="4094917"/>
            <a:ext cx="721625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Результати необхідно покращувати за рахунок потенціалу, нерозкритого резерву кожного здобувача освіти шляхом здійснення індивідуального підходу.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3839766"/>
            <a:ext cx="30480" cy="1599009"/>
          </a:xfrm>
          <a:prstGeom prst="rect">
            <a:avLst/>
          </a:prstGeom>
          <a:solidFill>
            <a:srgbClr val="26A688"/>
          </a:solidFill>
          <a:ln/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43501"/>
            <a:ext cx="130428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Результати успішності: Спеціальність "Технологічна освіта"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3923467"/>
            <a:ext cx="6407944" cy="1367909"/>
          </a:xfrm>
          <a:prstGeom prst="roundRect">
            <a:avLst>
              <a:gd name="adj" fmla="val 6964"/>
            </a:avLst>
          </a:prstGeom>
          <a:solidFill>
            <a:srgbClr val="FFFFFF"/>
          </a:solidFill>
          <a:ln w="30480">
            <a:solidFill>
              <a:srgbClr val="BCDBD4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93790" y="3923467"/>
            <a:ext cx="121920" cy="1367909"/>
          </a:xfrm>
          <a:prstGeom prst="roundRect">
            <a:avLst>
              <a:gd name="adj" fmla="val 78139"/>
            </a:avLst>
          </a:prstGeom>
          <a:solidFill>
            <a:srgbClr val="26A688"/>
          </a:solidFill>
          <a:ln/>
        </p:spPr>
      </p:sp>
      <p:sp>
        <p:nvSpPr>
          <p:cNvPr id="5" name="Text 3"/>
          <p:cNvSpPr/>
          <p:nvPr/>
        </p:nvSpPr>
        <p:spPr>
          <a:xfrm>
            <a:off x="1173004" y="41807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211 група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173004" y="4671179"/>
            <a:ext cx="57714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Математика: </a:t>
            </a: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28%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428548" y="3923467"/>
            <a:ext cx="6408063" cy="1367909"/>
          </a:xfrm>
          <a:prstGeom prst="roundRect">
            <a:avLst>
              <a:gd name="adj" fmla="val 6964"/>
            </a:avLst>
          </a:prstGeom>
          <a:solidFill>
            <a:srgbClr val="FFFFFF"/>
          </a:solidFill>
          <a:ln w="30480">
            <a:solidFill>
              <a:srgbClr val="BCDBD4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7428548" y="3923467"/>
            <a:ext cx="121920" cy="1367909"/>
          </a:xfrm>
          <a:prstGeom prst="roundRect">
            <a:avLst>
              <a:gd name="adj" fmla="val 78139"/>
            </a:avLst>
          </a:prstGeom>
          <a:solidFill>
            <a:srgbClr val="26A688"/>
          </a:solidFill>
          <a:ln/>
        </p:spPr>
      </p:sp>
      <p:sp>
        <p:nvSpPr>
          <p:cNvPr id="9" name="Text 7"/>
          <p:cNvSpPr/>
          <p:nvPr/>
        </p:nvSpPr>
        <p:spPr>
          <a:xfrm>
            <a:off x="7807762" y="41807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221 група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807762" y="4671179"/>
            <a:ext cx="577155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Історія України: </a:t>
            </a: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36%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793790" y="5518190"/>
            <a:ext cx="6407944" cy="1367909"/>
          </a:xfrm>
          <a:prstGeom prst="roundRect">
            <a:avLst>
              <a:gd name="adj" fmla="val 6964"/>
            </a:avLst>
          </a:prstGeom>
          <a:solidFill>
            <a:srgbClr val="FFFFFF"/>
          </a:solidFill>
          <a:ln w="30480">
            <a:solidFill>
              <a:srgbClr val="BCDBD4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93790" y="5518190"/>
            <a:ext cx="121920" cy="1367909"/>
          </a:xfrm>
          <a:prstGeom prst="roundRect">
            <a:avLst>
              <a:gd name="adj" fmla="val 78139"/>
            </a:avLst>
          </a:prstGeom>
          <a:solidFill>
            <a:srgbClr val="26A688"/>
          </a:solidFill>
          <a:ln/>
        </p:spPr>
      </p:sp>
      <p:sp>
        <p:nvSpPr>
          <p:cNvPr id="13" name="Text 11"/>
          <p:cNvSpPr/>
          <p:nvPr/>
        </p:nvSpPr>
        <p:spPr>
          <a:xfrm>
            <a:off x="1173004" y="57754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231 група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1173004" y="6265902"/>
            <a:ext cx="577143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Прикладне програмне забезпечення: </a:t>
            </a: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29%</a:t>
            </a:r>
            <a:endParaRPr lang="en-US" sz="1750" dirty="0"/>
          </a:p>
        </p:txBody>
      </p:sp>
      <p:sp>
        <p:nvSpPr>
          <p:cNvPr id="15" name="Shape 13"/>
          <p:cNvSpPr/>
          <p:nvPr/>
        </p:nvSpPr>
        <p:spPr>
          <a:xfrm>
            <a:off x="7428548" y="5518190"/>
            <a:ext cx="6408063" cy="1367909"/>
          </a:xfrm>
          <a:prstGeom prst="roundRect">
            <a:avLst>
              <a:gd name="adj" fmla="val 6964"/>
            </a:avLst>
          </a:prstGeom>
          <a:solidFill>
            <a:srgbClr val="FFFFFF"/>
          </a:solidFill>
          <a:ln w="30480">
            <a:solidFill>
              <a:srgbClr val="BCDBD4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7428548" y="5518190"/>
            <a:ext cx="121920" cy="1367909"/>
          </a:xfrm>
          <a:prstGeom prst="roundRect">
            <a:avLst>
              <a:gd name="adj" fmla="val 78139"/>
            </a:avLst>
          </a:prstGeom>
          <a:solidFill>
            <a:srgbClr val="26A688"/>
          </a:solidFill>
          <a:ln/>
        </p:spPr>
      </p:sp>
      <p:sp>
        <p:nvSpPr>
          <p:cNvPr id="17" name="Text 15"/>
          <p:cNvSpPr/>
          <p:nvPr/>
        </p:nvSpPr>
        <p:spPr>
          <a:xfrm>
            <a:off x="7807762" y="57754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241 група</a:t>
            </a:r>
            <a:endParaRPr lang="en-US" sz="2200" dirty="0"/>
          </a:p>
        </p:txBody>
      </p:sp>
      <p:sp>
        <p:nvSpPr>
          <p:cNvPr id="18" name="Text 16"/>
          <p:cNvSpPr/>
          <p:nvPr/>
        </p:nvSpPr>
        <p:spPr>
          <a:xfrm>
            <a:off x="7807762" y="6265902"/>
            <a:ext cx="577155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Фізичне виховання: 42%</a:t>
            </a:r>
            <a:endParaRPr lang="en-US" sz="1750" dirty="0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7F43EB1A-5EE7-445A-A577-A600A2239657}"/>
              </a:ext>
            </a:extLst>
          </p:cNvPr>
          <p:cNvSpPr/>
          <p:nvPr/>
        </p:nvSpPr>
        <p:spPr>
          <a:xfrm>
            <a:off x="12105410" y="7668491"/>
            <a:ext cx="2524990" cy="561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7F43EB1A-5EE7-445A-A577-A600A2239657}"/>
              </a:ext>
            </a:extLst>
          </p:cNvPr>
          <p:cNvSpPr/>
          <p:nvPr/>
        </p:nvSpPr>
        <p:spPr>
          <a:xfrm>
            <a:off x="11767705" y="7630304"/>
            <a:ext cx="2524990" cy="561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94911"/>
            <a:ext cx="130428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Результати успішності: Спеціальність "Фізична культура" (311 та 321 групи)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88224"/>
            <a:ext cx="624470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311 група - 5 предметів нижче 50%: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82369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Іноземна мова: </a:t>
            </a: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39%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26589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Українська мова: </a:t>
            </a: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44%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70809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Українська література: </a:t>
            </a: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22%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615029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Математика: </a:t>
            </a: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17%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659249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Інтегрований курс «Природничі науки»: </a:t>
            </a: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44%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3888224"/>
            <a:ext cx="624470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321 група - 3 предмети нижче 50%: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99521" y="482369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Українська мова: </a:t>
            </a: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46%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526589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Математика: </a:t>
            </a: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46%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570809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Легка атлетика з методикою навчання: 48%</a:t>
            </a:r>
            <a:endParaRPr lang="en-US" sz="1750" dirty="0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25C08A58-9924-4802-A3C4-33411A5EA098}"/>
              </a:ext>
            </a:extLst>
          </p:cNvPr>
          <p:cNvSpPr/>
          <p:nvPr/>
        </p:nvSpPr>
        <p:spPr>
          <a:xfrm>
            <a:off x="11996305" y="7630304"/>
            <a:ext cx="2524990" cy="561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44962"/>
            <a:ext cx="130428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Результати успішності: Спеціальність "Фізична культура" (331 група)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2492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331 група – з 13 предметів та дисциплін нижче 50%: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04705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Українська мова: </a:t>
            </a: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35%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4892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Іноземна мова: </a:t>
            </a: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40%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49314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Теорія і методика фізичного виховання: </a:t>
            </a: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40%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3736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Гімнастика з методикою навчання: </a:t>
            </a: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20%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581584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Легка атлетика з методикою навчання: </a:t>
            </a: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30%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625804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Волейбол з методикою навчання: </a:t>
            </a: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45%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93790" y="670024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Психологія: </a:t>
            </a: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40%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404705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Педагогіка: </a:t>
            </a: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40%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44892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Рухливі ігри: </a:t>
            </a: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36%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599521" y="49314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Педагогіка: </a:t>
            </a: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27%</a:t>
            </a:r>
            <a:endParaRPr lang="en-US" sz="1750" dirty="0"/>
          </a:p>
        </p:txBody>
      </p:sp>
      <p:sp>
        <p:nvSpPr>
          <p:cNvPr id="14" name="Text 12"/>
          <p:cNvSpPr/>
          <p:nvPr/>
        </p:nvSpPr>
        <p:spPr>
          <a:xfrm>
            <a:off x="7599521" y="53736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Теорія та методика оздоровчого фітнесу: </a:t>
            </a: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35%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7599521" y="581584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Основи здоров’я та фізична рекреація: </a:t>
            </a: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40%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7599521" y="6258044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Підвищення спортивної майстерності: </a:t>
            </a: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40%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7599521" y="670024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Практика пробні уроки: </a:t>
            </a:r>
            <a:r>
              <a:rPr lang="en-US" sz="17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45%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7599521" y="714244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Навчальна практика зимовий збір: 40%</a:t>
            </a:r>
            <a:endParaRPr lang="en-US" sz="1750" dirty="0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9F1472EF-0B3D-4E2E-BEB3-7F49C036C5BB}"/>
              </a:ext>
            </a:extLst>
          </p:cNvPr>
          <p:cNvSpPr/>
          <p:nvPr/>
        </p:nvSpPr>
        <p:spPr>
          <a:xfrm>
            <a:off x="12067385" y="7584638"/>
            <a:ext cx="2524990" cy="561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9735" y="923687"/>
            <a:ext cx="13150929" cy="13208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Результати успішності: Спеціальність "Фізична культура" (341 група)</a:t>
            </a:r>
            <a:endParaRPr lang="en-US" sz="4150" dirty="0"/>
          </a:p>
        </p:txBody>
      </p:sp>
      <p:sp>
        <p:nvSpPr>
          <p:cNvPr id="3" name="Text 1"/>
          <p:cNvSpPr/>
          <p:nvPr/>
        </p:nvSpPr>
        <p:spPr>
          <a:xfrm>
            <a:off x="739735" y="2667238"/>
            <a:ext cx="13150929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341 група - з 7 дисциплін нижче 50%: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739735" y="3243143"/>
            <a:ext cx="13150929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Іноземна мова (за проф. спрямуванням): </a:t>
            </a:r>
            <a:r>
              <a:rPr lang="en-US" sz="16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39%</a:t>
            </a:r>
            <a:endParaRPr lang="en-US" sz="1650" dirty="0"/>
          </a:p>
        </p:txBody>
      </p:sp>
      <p:sp>
        <p:nvSpPr>
          <p:cNvPr id="5" name="Text 3"/>
          <p:cNvSpPr/>
          <p:nvPr/>
        </p:nvSpPr>
        <p:spPr>
          <a:xfrm>
            <a:off x="739735" y="3655219"/>
            <a:ext cx="13150929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Валеологічна культура здоров’я: </a:t>
            </a:r>
            <a:r>
              <a:rPr lang="en-US" sz="16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39%</a:t>
            </a:r>
            <a:endParaRPr lang="en-US" sz="1650" dirty="0"/>
          </a:p>
        </p:txBody>
      </p:sp>
      <p:sp>
        <p:nvSpPr>
          <p:cNvPr id="6" name="Text 4"/>
          <p:cNvSpPr/>
          <p:nvPr/>
        </p:nvSpPr>
        <p:spPr>
          <a:xfrm>
            <a:off x="739735" y="4067294"/>
            <a:ext cx="13150929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Теорія і методика фізичного виховання: </a:t>
            </a:r>
            <a:r>
              <a:rPr lang="en-US" sz="16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43%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739735" y="4479369"/>
            <a:ext cx="13150929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Гімнастика з методикою навчання: </a:t>
            </a:r>
            <a:r>
              <a:rPr lang="en-US" sz="16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39%</a:t>
            </a:r>
            <a:endParaRPr lang="en-US" sz="1650" dirty="0"/>
          </a:p>
        </p:txBody>
      </p:sp>
      <p:sp>
        <p:nvSpPr>
          <p:cNvPr id="8" name="Text 6"/>
          <p:cNvSpPr/>
          <p:nvPr/>
        </p:nvSpPr>
        <p:spPr>
          <a:xfrm>
            <a:off x="739735" y="4891445"/>
            <a:ext cx="13150929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Плавання з методикою навчання: </a:t>
            </a:r>
            <a:r>
              <a:rPr lang="en-US" sz="16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48%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739735" y="5303520"/>
            <a:ext cx="13150929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Настільний теніс з методикою навчання: </a:t>
            </a:r>
            <a:r>
              <a:rPr lang="en-US" sz="16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39%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739735" y="5715595"/>
            <a:ext cx="13150929" cy="3381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Педагогіка з основами педагогічної майстерності: </a:t>
            </a:r>
            <a:r>
              <a:rPr lang="en-US" sz="1650" dirty="0">
                <a:solidFill>
                  <a:srgbClr val="F44444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43%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739735" y="6291501"/>
            <a:ext cx="13150929" cy="1014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Називаючи ці дисципліни, я не маю на увазі, що оцінки виставлені необ'єктивно. Ні. Скоріш за все, це реальний рівень знань студентів. Але дана ситуація не може нас заспокоїти і задовольняти. Результати необхідно покращувати за рахунок потенціалу, нерозкритого резерву кожного здобувача освіти шляхом здійснення індивідуального підходу. 8с.</a:t>
            </a:r>
            <a:endParaRPr lang="en-US" sz="1650" dirty="0"/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2970B837-90DE-48DD-943E-4844F211B6F1}"/>
              </a:ext>
            </a:extLst>
          </p:cNvPr>
          <p:cNvSpPr/>
          <p:nvPr/>
        </p:nvSpPr>
        <p:spPr>
          <a:xfrm>
            <a:off x="11996305" y="7578231"/>
            <a:ext cx="2524990" cy="561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83187"/>
            <a:ext cx="831020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Абсолютна успішність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845594"/>
            <a:ext cx="6407944" cy="3082766"/>
          </a:xfrm>
          <a:prstGeom prst="roundRect">
            <a:avLst>
              <a:gd name="adj" fmla="val 309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1028224" y="3080028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26A688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390" y="3228856"/>
            <a:ext cx="306110" cy="38266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028224" y="3987284"/>
            <a:ext cx="36541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Технологічна освіта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028224" y="4477703"/>
            <a:ext cx="5939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 результатами семестрового контролю: </a:t>
            </a:r>
            <a:r>
              <a:rPr lang="en-US" sz="1750" dirty="0">
                <a:solidFill>
                  <a:srgbClr val="26A68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100%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1028224" y="4976693"/>
            <a:ext cx="59390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 результатами атестаційного контролю: </a:t>
            </a:r>
            <a:r>
              <a:rPr lang="en-US" sz="1750" dirty="0">
                <a:solidFill>
                  <a:srgbClr val="26A68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83,8%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428548" y="2845594"/>
            <a:ext cx="6408063" cy="3082766"/>
          </a:xfrm>
          <a:prstGeom prst="roundRect">
            <a:avLst>
              <a:gd name="adj" fmla="val 309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7662982" y="3080028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26A688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0148" y="3228856"/>
            <a:ext cx="306110" cy="382667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7662982" y="3987284"/>
            <a:ext cx="593919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014 Середня освіта (Фізична культура)</a:t>
            </a:r>
            <a:endParaRPr lang="en-US" sz="2200" dirty="0"/>
          </a:p>
        </p:txBody>
      </p:sp>
      <p:sp>
        <p:nvSpPr>
          <p:cNvPr id="13" name="Text 9"/>
          <p:cNvSpPr/>
          <p:nvPr/>
        </p:nvSpPr>
        <p:spPr>
          <a:xfrm>
            <a:off x="7662982" y="4832033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Абсолютна успішність: </a:t>
            </a:r>
            <a:r>
              <a:rPr lang="en-US" sz="1750" dirty="0">
                <a:solidFill>
                  <a:srgbClr val="26A68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100%</a:t>
            </a:r>
            <a:endParaRPr lang="en-US" sz="1750" dirty="0"/>
          </a:p>
        </p:txBody>
      </p:sp>
      <p:sp>
        <p:nvSpPr>
          <p:cNvPr id="14" name="Text 10"/>
          <p:cNvSpPr/>
          <p:nvPr/>
        </p:nvSpPr>
        <p:spPr>
          <a:xfrm>
            <a:off x="7662982" y="5331023"/>
            <a:ext cx="59391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 результатами атестаційного контролю: </a:t>
            </a:r>
            <a:r>
              <a:rPr lang="en-US" sz="1750" dirty="0">
                <a:solidFill>
                  <a:srgbClr val="26A68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75,8%</a:t>
            </a:r>
            <a:endParaRPr lang="en-US" sz="1750" dirty="0"/>
          </a:p>
        </p:txBody>
      </p:sp>
      <p:sp>
        <p:nvSpPr>
          <p:cNvPr id="15" name="Text 11"/>
          <p:cNvSpPr/>
          <p:nvPr/>
        </p:nvSpPr>
        <p:spPr>
          <a:xfrm>
            <a:off x="793790" y="618351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9с. 10с.</a:t>
            </a:r>
            <a:endParaRPr lang="en-US" sz="1750" dirty="0"/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B22F1955-DDF6-44E4-A17A-3EC65BDB9837}"/>
              </a:ext>
            </a:extLst>
          </p:cNvPr>
          <p:cNvSpPr/>
          <p:nvPr/>
        </p:nvSpPr>
        <p:spPr>
          <a:xfrm>
            <a:off x="11996305" y="7578231"/>
            <a:ext cx="2524990" cy="561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16612"/>
            <a:ext cx="1280410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Середній бал успішності студентів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92366"/>
            <a:ext cx="365414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Технологічна освіта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7351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 наслідками семестрового контролю: </a:t>
            </a:r>
            <a:r>
              <a:rPr lang="en-US" sz="1750" dirty="0">
                <a:solidFill>
                  <a:srgbClr val="26A68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5,7 б.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692366"/>
            <a:ext cx="624470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014 Середня освіта (Фізична культура)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62784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Середній бал: </a:t>
            </a:r>
            <a:r>
              <a:rPr lang="en-US" sz="1750" dirty="0">
                <a:solidFill>
                  <a:srgbClr val="26A68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5,2 б.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44996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11с.</a:t>
            </a:r>
            <a:endParaRPr lang="en-US" sz="1750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535D8A6-47F9-46F2-828A-BDC75E6F332F}"/>
              </a:ext>
            </a:extLst>
          </p:cNvPr>
          <p:cNvSpPr/>
          <p:nvPr/>
        </p:nvSpPr>
        <p:spPr>
          <a:xfrm>
            <a:off x="11996305" y="7578231"/>
            <a:ext cx="2524990" cy="561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14582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Загальний аналіз результатів успішності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8576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Загальний аналіз результатів успішності показав: 12с.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3988832"/>
            <a:ext cx="1283779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На спеціальності 014 Середня освіта (Трудове навчання та технології)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468332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На відмінно семестр завершили 3 здобувача освіти: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12552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221 група: Рохіна Маргарита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56772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231 група: Сладкевич Ілля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600991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685800" lvl="1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241 група: Нагорнюк Юлія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645211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16 студентів навчаються без трійок.</a:t>
            </a:r>
            <a:endParaRPr lang="en-US" sz="1750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AD2B64E-32B3-4391-9D82-473A359C5264}"/>
              </a:ext>
            </a:extLst>
          </p:cNvPr>
          <p:cNvSpPr/>
          <p:nvPr/>
        </p:nvSpPr>
        <p:spPr>
          <a:xfrm>
            <a:off x="11996305" y="7578231"/>
            <a:ext cx="2524990" cy="561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14676"/>
            <a:ext cx="799945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Студенти без "трійок"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263616"/>
            <a:ext cx="1038320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На спеціальності 014 Середня освіта (Фізична культура)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295810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22 здобувача освіти навчаються без "трійок".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3661172"/>
            <a:ext cx="50732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Потенціал для покращення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4355663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Контингент "хорошистів" міг би поповнитися за рахунок студентів з 1 - 2 трійками.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497371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014 Середня освіта (Трудове навчання та технології): </a:t>
            </a:r>
            <a:r>
              <a:rPr lang="en-US" sz="1750" dirty="0">
                <a:solidFill>
                  <a:srgbClr val="26A68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10 студентів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5415915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014 Середня освіта (Фізична культура): </a:t>
            </a:r>
            <a:r>
              <a:rPr lang="en-US" sz="1750" dirty="0">
                <a:solidFill>
                  <a:srgbClr val="26A68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8 студентів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603396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Це не просто цифри, а конкретні діти, яким потрібно трішки допомогти.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93790" y="665202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13с.</a:t>
            </a:r>
            <a:endParaRPr lang="en-US" sz="1750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58AB224-6BE8-4A2A-81AF-99BD2D136027}"/>
              </a:ext>
            </a:extLst>
          </p:cNvPr>
          <p:cNvSpPr/>
          <p:nvPr/>
        </p:nvSpPr>
        <p:spPr>
          <a:xfrm>
            <a:off x="11996305" y="7578231"/>
            <a:ext cx="2524990" cy="561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597</Words>
  <Application>Microsoft Office PowerPoint</Application>
  <PresentationFormat>Довільний</PresentationFormat>
  <Paragraphs>92</Paragraphs>
  <Slides>10</Slides>
  <Notes>10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Open Sans</vt:lpstr>
      <vt:lpstr>Arial</vt:lpstr>
      <vt:lpstr>Unbounded Bold</vt:lpstr>
      <vt:lpstr>Calibri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subject/>
  <dc:creator/>
  <cp:lastModifiedBy>Студенти</cp:lastModifiedBy>
  <cp:revision>2</cp:revision>
  <dcterms:created xsi:type="dcterms:W3CDTF">2025-08-28T16:37:20Z</dcterms:created>
  <dcterms:modified xsi:type="dcterms:W3CDTF">2026-07-02T11:34:05Z</dcterms:modified>
</cp:coreProperties>
</file>