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1" r:id="rId6"/>
    <p:sldId id="266" r:id="rId7"/>
    <p:sldId id="262" r:id="rId8"/>
    <p:sldId id="267" r:id="rId9"/>
    <p:sldId id="263" r:id="rId10"/>
    <p:sldId id="268" r:id="rId11"/>
    <p:sldId id="278" r:id="rId12"/>
    <p:sldId id="270" r:id="rId13"/>
    <p:sldId id="272" r:id="rId14"/>
    <p:sldId id="259" r:id="rId15"/>
    <p:sldId id="273" r:id="rId16"/>
    <p:sldId id="274" r:id="rId17"/>
    <p:sldId id="275" r:id="rId18"/>
    <p:sldId id="276" r:id="rId19"/>
    <p:sldId id="264" r:id="rId20"/>
    <p:sldId id="277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Syne" panose="020B0604020202020204" charset="0"/>
      <p:regular r:id="rId31"/>
    </p:embeddedFont>
    <p:embeddedFont>
      <p:font typeface="Syne Extra Bold" panose="020B0604020202020204" charset="0"/>
      <p:regular r:id="rId32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олодимир Селюченко" initials="ВС" lastIdx="1" clrIdx="0">
    <p:extLst>
      <p:ext uri="{19B8F6BF-5375-455C-9EA6-DF929625EA0E}">
        <p15:presenceInfo xmlns:p15="http://schemas.microsoft.com/office/powerpoint/2012/main" userId="6445f238cf8106e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99" autoAdjust="0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10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9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4769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Самоаналіз: </a:t>
            </a:r>
            <a:r>
              <a:rPr lang="uk-UA" sz="4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в</a:t>
            </a:r>
            <a:r>
              <a:rPr lang="en-US" sz="48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ектори</a:t>
            </a:r>
            <a:r>
              <a:rPr lang="en-US" sz="4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</a:t>
            </a:r>
            <a:r>
              <a:rPr lang="en-US" sz="48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озвитку</a:t>
            </a:r>
            <a:endParaRPr lang="en-US" sz="4800" dirty="0"/>
          </a:p>
        </p:txBody>
      </p:sp>
      <p:sp>
        <p:nvSpPr>
          <p:cNvPr id="4" name="Text 1"/>
          <p:cNvSpPr/>
          <p:nvPr/>
        </p:nvSpPr>
        <p:spPr>
          <a:xfrm>
            <a:off x="6280190" y="3875560"/>
            <a:ext cx="7556421" cy="1842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«</a:t>
            </a:r>
            <a:r>
              <a:rPr lang="uk-UA" sz="175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	</a:t>
            </a:r>
            <a:r>
              <a:rPr lang="en-US" sz="4000" dirty="0" err="1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Учитель</a:t>
            </a:r>
            <a:r>
              <a:rPr lang="en-US" sz="400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це той, хто постійно працює над собою, бо лише особистий приклад пробуджує в дитині бажання стати </a:t>
            </a:r>
            <a:r>
              <a:rPr lang="en-US" sz="4000" dirty="0" err="1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кращим</a:t>
            </a:r>
            <a:r>
              <a:rPr lang="en-US" sz="400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».</a:t>
            </a:r>
            <a:endParaRPr lang="uk-UA" sz="4000" dirty="0">
              <a:solidFill>
                <a:srgbClr val="26A688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uk-UA" sz="1750" dirty="0">
              <a:solidFill>
                <a:srgbClr val="26A688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648190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4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— Шалва Амонашвілі</a:t>
            </a:r>
            <a:endParaRPr lang="en-US" sz="4000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7F43EB1A-5EE7-445A-A577-A600A2239657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BA9AE2A-1870-9F81-FF1E-6CB571C7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88" y="147918"/>
            <a:ext cx="9601199" cy="8081682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D9EA190-4FE3-479D-A3C2-DF2BD589A241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7838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3664AB-23B7-F754-8645-9D2D46AEC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85" y="303191"/>
            <a:ext cx="14052177" cy="800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27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/>
          <p:cNvSpPr/>
          <p:nvPr/>
        </p:nvSpPr>
        <p:spPr>
          <a:xfrm>
            <a:off x="3698355" y="39871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Аналіз успішності студентів</a:t>
            </a:r>
            <a:endParaRPr lang="en-US" sz="4450" dirty="0"/>
          </a:p>
        </p:txBody>
      </p:sp>
      <p:sp>
        <p:nvSpPr>
          <p:cNvPr id="7" name="Text 1"/>
          <p:cNvSpPr/>
          <p:nvPr/>
        </p:nvSpPr>
        <p:spPr>
          <a:xfrm>
            <a:off x="1707776" y="1349615"/>
            <a:ext cx="1011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Орієнтиром у аналізі високих та низьких результатів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було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взято</a:t>
            </a:r>
            <a:endParaRPr lang="uk-UA" sz="24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uk-UA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                                       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uk-UA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              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50%.</a:t>
            </a:r>
            <a:endParaRPr lang="en-US" sz="2400" dirty="0"/>
          </a:p>
        </p:txBody>
      </p:sp>
      <p:sp>
        <p:nvSpPr>
          <p:cNvPr id="8" name="Text 0"/>
          <p:cNvSpPr/>
          <p:nvPr/>
        </p:nvSpPr>
        <p:spPr>
          <a:xfrm>
            <a:off x="802243" y="1893984"/>
            <a:ext cx="13042821" cy="1367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Результати успішності: Спеціальність "Технологічна освіта"</a:t>
            </a:r>
            <a:endParaRPr lang="en-US" sz="4450" dirty="0"/>
          </a:p>
        </p:txBody>
      </p:sp>
      <p:sp>
        <p:nvSpPr>
          <p:cNvPr id="9" name="Shape 2"/>
          <p:cNvSpPr/>
          <p:nvPr/>
        </p:nvSpPr>
        <p:spPr>
          <a:xfrm>
            <a:off x="793790" y="3923467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26A688"/>
          </a:solidFill>
          <a:ln/>
        </p:spPr>
      </p:sp>
      <p:sp>
        <p:nvSpPr>
          <p:cNvPr id="10" name="Shape 1"/>
          <p:cNvSpPr/>
          <p:nvPr/>
        </p:nvSpPr>
        <p:spPr>
          <a:xfrm>
            <a:off x="915710" y="3923466"/>
            <a:ext cx="6407944" cy="1367909"/>
          </a:xfrm>
          <a:prstGeom prst="roundRect">
            <a:avLst>
              <a:gd name="adj" fmla="val 6964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11" name="Text 3"/>
          <p:cNvSpPr/>
          <p:nvPr/>
        </p:nvSpPr>
        <p:spPr>
          <a:xfrm>
            <a:off x="1173004" y="41807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211 група</a:t>
            </a:r>
            <a:endParaRPr lang="en-US" sz="2800" dirty="0"/>
          </a:p>
        </p:txBody>
      </p:sp>
      <p:sp>
        <p:nvSpPr>
          <p:cNvPr id="12" name="Text 4"/>
          <p:cNvSpPr/>
          <p:nvPr/>
        </p:nvSpPr>
        <p:spPr>
          <a:xfrm>
            <a:off x="1173004" y="4671179"/>
            <a:ext cx="57714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Математика: </a:t>
            </a:r>
            <a:r>
              <a:rPr lang="en-US" sz="28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28%</a:t>
            </a:r>
            <a:endParaRPr lang="en-US" sz="2800" dirty="0"/>
          </a:p>
        </p:txBody>
      </p:sp>
      <p:sp>
        <p:nvSpPr>
          <p:cNvPr id="13" name="Shape 6"/>
          <p:cNvSpPr/>
          <p:nvPr/>
        </p:nvSpPr>
        <p:spPr>
          <a:xfrm>
            <a:off x="7428548" y="3923467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26A688"/>
          </a:solidFill>
          <a:ln/>
        </p:spPr>
      </p:sp>
      <p:sp>
        <p:nvSpPr>
          <p:cNvPr id="14" name="Shape 5"/>
          <p:cNvSpPr/>
          <p:nvPr/>
        </p:nvSpPr>
        <p:spPr>
          <a:xfrm>
            <a:off x="7550467" y="3923467"/>
            <a:ext cx="6408063" cy="1367909"/>
          </a:xfrm>
          <a:prstGeom prst="roundRect">
            <a:avLst>
              <a:gd name="adj" fmla="val 6964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15" name="Text 7"/>
          <p:cNvSpPr/>
          <p:nvPr/>
        </p:nvSpPr>
        <p:spPr>
          <a:xfrm>
            <a:off x="7807762" y="41807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221 група</a:t>
            </a:r>
            <a:endParaRPr lang="en-US" sz="2800" dirty="0"/>
          </a:p>
        </p:txBody>
      </p:sp>
      <p:sp>
        <p:nvSpPr>
          <p:cNvPr id="16" name="Text 8"/>
          <p:cNvSpPr/>
          <p:nvPr/>
        </p:nvSpPr>
        <p:spPr>
          <a:xfrm>
            <a:off x="7807762" y="4671179"/>
            <a:ext cx="577155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Історія України: </a:t>
            </a:r>
            <a:r>
              <a:rPr lang="en-US" sz="28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36%</a:t>
            </a:r>
            <a:endParaRPr lang="en-US" sz="2800" dirty="0"/>
          </a:p>
        </p:txBody>
      </p:sp>
      <p:sp>
        <p:nvSpPr>
          <p:cNvPr id="17" name="Shape 10"/>
          <p:cNvSpPr/>
          <p:nvPr/>
        </p:nvSpPr>
        <p:spPr>
          <a:xfrm>
            <a:off x="793790" y="5518190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26A688"/>
          </a:solidFill>
          <a:ln/>
        </p:spPr>
      </p:sp>
      <p:sp>
        <p:nvSpPr>
          <p:cNvPr id="18" name="Shape 9"/>
          <p:cNvSpPr/>
          <p:nvPr/>
        </p:nvSpPr>
        <p:spPr>
          <a:xfrm>
            <a:off x="915710" y="5548670"/>
            <a:ext cx="6407944" cy="1367909"/>
          </a:xfrm>
          <a:prstGeom prst="roundRect">
            <a:avLst>
              <a:gd name="adj" fmla="val 6964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19" name="Text 11">
            <a:extLst>
              <a:ext uri="{FF2B5EF4-FFF2-40B4-BE49-F238E27FC236}">
                <a16:creationId xmlns:a16="http://schemas.microsoft.com/office/drawing/2014/main" id="{4D711749-31C7-5458-2924-6F2BDFA3AEBA}"/>
              </a:ext>
            </a:extLst>
          </p:cNvPr>
          <p:cNvSpPr/>
          <p:nvPr/>
        </p:nvSpPr>
        <p:spPr>
          <a:xfrm>
            <a:off x="1173004" y="57754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231 група</a:t>
            </a:r>
            <a:endParaRPr lang="en-US" sz="2800" dirty="0"/>
          </a:p>
        </p:txBody>
      </p:sp>
      <p:sp>
        <p:nvSpPr>
          <p:cNvPr id="20" name="Text 12"/>
          <p:cNvSpPr/>
          <p:nvPr/>
        </p:nvSpPr>
        <p:spPr>
          <a:xfrm>
            <a:off x="1173004" y="6265902"/>
            <a:ext cx="57714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Прикладне</a:t>
            </a:r>
            <a:r>
              <a:rPr lang="en-US" sz="2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програмне</a:t>
            </a:r>
            <a:endParaRPr lang="uk-UA" sz="26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6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забезпечення</a:t>
            </a:r>
            <a:r>
              <a:rPr lang="en-US" sz="2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</a:t>
            </a:r>
            <a:r>
              <a:rPr lang="en-US" sz="26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29%</a:t>
            </a:r>
            <a:endParaRPr lang="en-US" sz="2600" dirty="0"/>
          </a:p>
        </p:txBody>
      </p:sp>
      <p:sp>
        <p:nvSpPr>
          <p:cNvPr id="21" name="Shape 14"/>
          <p:cNvSpPr/>
          <p:nvPr/>
        </p:nvSpPr>
        <p:spPr>
          <a:xfrm>
            <a:off x="7428548" y="5518190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26A688"/>
          </a:solidFill>
          <a:ln/>
        </p:spPr>
      </p:sp>
      <p:sp>
        <p:nvSpPr>
          <p:cNvPr id="22" name="Shape 13"/>
          <p:cNvSpPr/>
          <p:nvPr/>
        </p:nvSpPr>
        <p:spPr>
          <a:xfrm>
            <a:off x="7550468" y="5512076"/>
            <a:ext cx="6408063" cy="1367909"/>
          </a:xfrm>
          <a:prstGeom prst="roundRect">
            <a:avLst>
              <a:gd name="adj" fmla="val 6964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23" name="Text 15"/>
          <p:cNvSpPr/>
          <p:nvPr/>
        </p:nvSpPr>
        <p:spPr>
          <a:xfrm>
            <a:off x="7807762" y="57754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241 група</a:t>
            </a:r>
            <a:endParaRPr lang="en-US" sz="2800" dirty="0"/>
          </a:p>
        </p:txBody>
      </p:sp>
      <p:sp>
        <p:nvSpPr>
          <p:cNvPr id="24" name="Text 16"/>
          <p:cNvSpPr/>
          <p:nvPr/>
        </p:nvSpPr>
        <p:spPr>
          <a:xfrm>
            <a:off x="7807762" y="6265902"/>
            <a:ext cx="577155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Фізичне виховання: </a:t>
            </a:r>
            <a:r>
              <a:rPr lang="en-US" sz="2800" dirty="0">
                <a:solidFill>
                  <a:srgbClr val="FF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42%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64269C45-4866-41DC-80CA-4D13EE116D9C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8601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8597"/>
            <a:ext cx="13042821" cy="1531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Результати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успішності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: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Спеціальність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"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Фізична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культура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" (311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та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321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групи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)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651699" y="3179564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311 </a:t>
            </a: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група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- 5 </a:t>
            </a: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предметів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нижче</a:t>
            </a:r>
            <a:endParaRPr lang="uk-UA" sz="3200" b="1" dirty="0">
              <a:solidFill>
                <a:srgbClr val="333F70"/>
              </a:solidFill>
              <a:latin typeface="Unbounded Bold" pitchFamily="34" charset="0"/>
              <a:ea typeface="Unbounded Bold" pitchFamily="34" charset="-122"/>
              <a:cs typeface="Unbounded Bold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uk-UA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                         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50%: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786170" y="439560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Іноземна мова: </a:t>
            </a:r>
            <a:r>
              <a:rPr lang="en-US" sz="28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39%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786169" y="493860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Українська мова: </a:t>
            </a:r>
            <a:r>
              <a:rPr lang="en-US" sz="28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44%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786168" y="544598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Українська література: </a:t>
            </a:r>
            <a:r>
              <a:rPr lang="en-US" sz="28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22%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793790" y="589591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Математика: </a:t>
            </a:r>
            <a:r>
              <a:rPr lang="en-US" sz="28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17%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793789" y="640330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Інтегрований</a:t>
            </a: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8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курс</a:t>
            </a:r>
            <a:endParaRPr lang="uk-UA" sz="28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l">
              <a:lnSpc>
                <a:spcPts val="2850"/>
              </a:lnSpc>
              <a:buSzPct val="100000"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«Природничі науки»: </a:t>
            </a:r>
            <a:r>
              <a:rPr lang="en-US" sz="28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44%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7599521" y="3248823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321 група - 3 предмети нижче 50%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7591902" y="443023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Українська мова: </a:t>
            </a:r>
            <a:r>
              <a:rPr lang="en-US" sz="28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46%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7599521" y="493860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Математика: </a:t>
            </a:r>
            <a:r>
              <a:rPr lang="en-US" sz="28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46%</a:t>
            </a:r>
            <a:endParaRPr lang="en-US" sz="2800" dirty="0"/>
          </a:p>
        </p:txBody>
      </p:sp>
      <p:sp>
        <p:nvSpPr>
          <p:cNvPr id="12" name="Text 10"/>
          <p:cNvSpPr/>
          <p:nvPr/>
        </p:nvSpPr>
        <p:spPr>
          <a:xfrm>
            <a:off x="7599521" y="55928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Легка атлетика з </a:t>
            </a:r>
            <a:r>
              <a:rPr lang="en-US" sz="28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методикою</a:t>
            </a:r>
            <a:endParaRPr lang="uk-UA" sz="28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l">
              <a:lnSpc>
                <a:spcPts val="2850"/>
              </a:lnSpc>
              <a:buSzPct val="100000"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навчання: 48%</a:t>
            </a:r>
            <a:endParaRPr lang="en-US" sz="2800" dirty="0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18015B9C-B973-44A6-80D2-A221804462FC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4962"/>
            <a:ext cx="13042821" cy="1678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Результати успішності: Спеціальність "Фізична 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культура</a:t>
            </a: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" (331 група)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801409" y="267450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331 група – з 13 предметів та дисциплін нижче 50%: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32468" y="34933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Українська мова: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35%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532468" y="40568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Іноземна мова: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40%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2467" y="459259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Теорія і методика фізичного виховання: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40%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2468" y="50457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Гімнастика з методикою навчання: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20%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32468" y="560920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Легка атлетика з методикою навчання: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30%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32468" y="617270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Волейбол з методикою навчання: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45%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2468" y="673620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Психологія: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40%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853223" y="355551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Педагогіка: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40%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853223" y="410963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Рухливі ігри: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36%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853223" y="467905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Педагогіка: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27%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853223" y="514677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Теорія та методика оздоровчого фітнесу: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35%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853223" y="565516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Основи здоров’я та фізична рекреація: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40%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853223" y="61778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Підвищення спортивної майстерності: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40%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853223" y="67002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Практика пробні уроки: </a:t>
            </a:r>
            <a:r>
              <a:rPr lang="en-US" sz="22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45%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853223" y="72351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Навчальна практика зимовий збір: 40%</a:t>
            </a:r>
            <a:endParaRPr lang="en-US" sz="2200" dirty="0"/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F3D5368A-3E70-4805-AF2D-2330AA1801B5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1441" y="263247"/>
            <a:ext cx="13150929" cy="1320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Результати успішності: Спеціальність "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Фізична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культура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«</a:t>
            </a:r>
            <a:endParaRPr lang="uk-UA" sz="4000" b="1" dirty="0">
              <a:solidFill>
                <a:srgbClr val="333F70"/>
              </a:solidFill>
              <a:latin typeface="Unbounded Bold" pitchFamily="34" charset="0"/>
              <a:ea typeface="Unbounded Bold" pitchFamily="34" charset="-122"/>
              <a:cs typeface="Unbounded Bold" pitchFamily="34" charset="-120"/>
            </a:endParaRPr>
          </a:p>
          <a:p>
            <a:pPr marL="0" indent="0" algn="l">
              <a:lnSpc>
                <a:spcPts val="5200"/>
              </a:lnSpc>
              <a:buNone/>
            </a:pPr>
            <a:r>
              <a:rPr lang="uk-UA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                                                  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(341 група)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941440" y="2347267"/>
            <a:ext cx="13150929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341 група - з 7 дисциплін нижче 50%: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39735" y="2936157"/>
            <a:ext cx="13150929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Іноземна мова (за проф. спрямуванням): </a:t>
            </a:r>
            <a:r>
              <a:rPr lang="uk-UA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39%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39735" y="3359298"/>
            <a:ext cx="13150929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Валеологічна культура здоров’я: </a:t>
            </a:r>
            <a:r>
              <a:rPr lang="uk-UA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39%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39735" y="3887159"/>
            <a:ext cx="13150929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Теорія і методика фізичного виховання: </a:t>
            </a:r>
            <a:r>
              <a:rPr lang="uk-UA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43%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39735" y="4479369"/>
            <a:ext cx="13150929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Гімнастика з методикою навчання: </a:t>
            </a:r>
            <a:r>
              <a:rPr lang="uk-UA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39%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39735" y="4891445"/>
            <a:ext cx="13150929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Плавання з методикою навчання: </a:t>
            </a:r>
            <a:r>
              <a:rPr lang="uk-UA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48%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739734" y="5375658"/>
            <a:ext cx="13150929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Настільний теніс з методикою навчання: </a:t>
            </a:r>
            <a:r>
              <a:rPr lang="uk-UA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39%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739735" y="5859872"/>
            <a:ext cx="13150929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Педагогіка з основами педагогічної майстерності: </a:t>
            </a:r>
            <a:r>
              <a:rPr lang="uk-UA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43%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538029" y="6759321"/>
            <a:ext cx="13715853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Називаючи ці дисципліни, я не маю на увазі, що оцінки виставлені необ'єктивно. Ні. Скоріш за все, це реальний рівень знань студентів. Але дана ситуація не може нас заспокоїти і задовольняти. Результати необхідно покращувати за рахунок потенціалу, нерозкритого резерву кожного здобувача освіти шляхом здійснення індивідуального підходу. </a:t>
            </a:r>
            <a:endParaRPr lang="en-US" dirty="0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6E690D07-728E-46F3-8F89-378D90E90BB1}"/>
              </a:ext>
            </a:extLst>
          </p:cNvPr>
          <p:cNvSpPr/>
          <p:nvPr/>
        </p:nvSpPr>
        <p:spPr>
          <a:xfrm>
            <a:off x="12105410" y="7773734"/>
            <a:ext cx="2524990" cy="40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01155" y="311587"/>
            <a:ext cx="83102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Абсолютна успішність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833438" y="2800231"/>
            <a:ext cx="6407944" cy="3082766"/>
          </a:xfrm>
          <a:prstGeom prst="roundRect">
            <a:avLst>
              <a:gd name="adj" fmla="val 309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08002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3228856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987284"/>
            <a:ext cx="36541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Технологічна освіта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1028224" y="4477703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 результатами семестрового контролю: </a:t>
            </a:r>
            <a:r>
              <a:rPr lang="en-US" sz="200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100%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028224" y="4976693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 результатами атестаційного контролю: </a:t>
            </a:r>
            <a:r>
              <a:rPr lang="en-US" sz="200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83,8%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7436168" y="2800231"/>
            <a:ext cx="6408063" cy="3082766"/>
          </a:xfrm>
          <a:prstGeom prst="roundRect">
            <a:avLst>
              <a:gd name="adj" fmla="val 3090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662982" y="308002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148" y="3228856"/>
            <a:ext cx="306110" cy="38266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62982" y="3987284"/>
            <a:ext cx="59391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Фізична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культура</a:t>
            </a:r>
            <a:endParaRPr lang="en-US" sz="2400" dirty="0"/>
          </a:p>
        </p:txBody>
      </p:sp>
      <p:sp>
        <p:nvSpPr>
          <p:cNvPr id="13" name="Text 9"/>
          <p:cNvSpPr/>
          <p:nvPr/>
        </p:nvSpPr>
        <p:spPr>
          <a:xfrm>
            <a:off x="7655781" y="4477703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Абсолютна успішність: </a:t>
            </a:r>
            <a:r>
              <a:rPr lang="en-US" sz="200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100%</a:t>
            </a:r>
            <a:endParaRPr lang="en-US" sz="2000" dirty="0"/>
          </a:p>
        </p:txBody>
      </p:sp>
      <p:sp>
        <p:nvSpPr>
          <p:cNvPr id="14" name="Text 10"/>
          <p:cNvSpPr/>
          <p:nvPr/>
        </p:nvSpPr>
        <p:spPr>
          <a:xfrm>
            <a:off x="7655780" y="5035664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 результатами атестаційного контролю: </a:t>
            </a:r>
            <a:r>
              <a:rPr lang="en-US" sz="200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75,8%</a:t>
            </a:r>
            <a:endParaRPr lang="en-US" sz="2000" dirty="0"/>
          </a:p>
        </p:txBody>
      </p:sp>
      <p:sp>
        <p:nvSpPr>
          <p:cNvPr id="15" name="Text 11"/>
          <p:cNvSpPr/>
          <p:nvPr/>
        </p:nvSpPr>
        <p:spPr>
          <a:xfrm>
            <a:off x="793790" y="622274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C38F95B9-1691-494B-A3C7-6BD2EBA09ECA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87878" y="507130"/>
            <a:ext cx="90975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Середній бал успішності студентів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1209427" y="2264850"/>
            <a:ext cx="36541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Технологічна освіта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691939" y="264778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 наслідками семестрового контролю: </a:t>
            </a:r>
            <a:r>
              <a:rPr lang="en-US" sz="200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5,7 б</a:t>
            </a:r>
            <a:r>
              <a:rPr lang="en-US" sz="175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070491" y="4114800"/>
            <a:ext cx="62447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Фізична</a:t>
            </a:r>
            <a:r>
              <a:rPr lang="en-US" sz="28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8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культура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691938" y="487700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Середній бал: </a:t>
            </a:r>
            <a:r>
              <a:rPr lang="en-US" sz="200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5,2 б.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93790" y="544996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529" y="1121778"/>
            <a:ext cx="5486400" cy="701369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35836" y="229133"/>
            <a:ext cx="13042821" cy="836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Загальний аналіз результатів успішності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1035837" y="140221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Загальний аналіз результатів успішності показав: 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734938" y="1985082"/>
            <a:ext cx="128377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На спеціальності 014 </a:t>
            </a:r>
            <a:r>
              <a:rPr lang="en-US" sz="2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Середня</a:t>
            </a: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освіта</a:t>
            </a:r>
            <a:endParaRPr lang="uk-UA" sz="2200" b="1" dirty="0">
              <a:solidFill>
                <a:srgbClr val="333F70"/>
              </a:solidFill>
              <a:latin typeface="Unbounded Bold" pitchFamily="34" charset="0"/>
              <a:ea typeface="Unbounded Bold" pitchFamily="34" charset="-122"/>
              <a:cs typeface="Unbounded Bold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(Трудове навчання та </a:t>
            </a:r>
            <a:r>
              <a:rPr lang="en-US" sz="2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технології</a:t>
            </a: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)</a:t>
            </a:r>
            <a:endParaRPr lang="uk-UA" sz="2200" b="1" dirty="0">
              <a:solidFill>
                <a:srgbClr val="333F70"/>
              </a:solidFill>
              <a:latin typeface="Unbounded Bold" pitchFamily="34" charset="0"/>
              <a:ea typeface="Unbounded Bold" pitchFamily="34" charset="-122"/>
              <a:cs typeface="Unbounded Bold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524850" y="2838061"/>
            <a:ext cx="65214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 відмінно семестр </a:t>
            </a:r>
            <a:r>
              <a:rPr lang="en-US" sz="20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завершили</a:t>
            </a: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3</a:t>
            </a:r>
            <a:endParaRPr lang="uk-UA" sz="20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l">
              <a:lnSpc>
                <a:spcPts val="2850"/>
              </a:lnSpc>
              <a:buSzPct val="100000"/>
            </a:pPr>
            <a:r>
              <a:rPr lang="en-US" sz="20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здобувача</a:t>
            </a: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освіти: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282801" y="3630053"/>
            <a:ext cx="551288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221 група: Рохіна Маргарита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282801" y="4040946"/>
            <a:ext cx="457158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231 група: Сладкевич Ілля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282801" y="4403849"/>
            <a:ext cx="436988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241 група: Нагорнюк Юлія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632426" y="4784154"/>
            <a:ext cx="46791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16 студентів навчаються без трійок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0" name="Text 1"/>
          <p:cNvSpPr/>
          <p:nvPr/>
        </p:nvSpPr>
        <p:spPr>
          <a:xfrm>
            <a:off x="8821685" y="1985082"/>
            <a:ext cx="46310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На спеціальності 014 </a:t>
            </a:r>
            <a:r>
              <a:rPr lang="en-US" sz="2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Середня</a:t>
            </a: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освіта</a:t>
            </a:r>
            <a:endParaRPr lang="uk-UA" sz="2200" b="1" dirty="0">
              <a:solidFill>
                <a:srgbClr val="333F70"/>
              </a:solidFill>
              <a:latin typeface="Unbounded Bold" pitchFamily="34" charset="0"/>
              <a:ea typeface="Unbounded Bold" pitchFamily="34" charset="-122"/>
              <a:cs typeface="Unbounded Bold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(Фізична культура)</a:t>
            </a:r>
            <a:endParaRPr lang="en-US" sz="2200" dirty="0"/>
          </a:p>
        </p:txBody>
      </p:sp>
      <p:sp>
        <p:nvSpPr>
          <p:cNvPr id="11" name="Text 2"/>
          <p:cNvSpPr/>
          <p:nvPr/>
        </p:nvSpPr>
        <p:spPr>
          <a:xfrm>
            <a:off x="8651523" y="3267150"/>
            <a:ext cx="49212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22 здобувача освіти навчаються без "трійок".</a:t>
            </a:r>
            <a:endParaRPr lang="en-US" sz="2000" dirty="0"/>
          </a:p>
        </p:txBody>
      </p:sp>
      <p:sp>
        <p:nvSpPr>
          <p:cNvPr id="12" name="Text 3"/>
          <p:cNvSpPr/>
          <p:nvPr/>
        </p:nvSpPr>
        <p:spPr>
          <a:xfrm>
            <a:off x="4102764" y="5329400"/>
            <a:ext cx="50732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Потенціал для покращення</a:t>
            </a:r>
            <a:endParaRPr lang="en-US" sz="2200" dirty="0"/>
          </a:p>
        </p:txBody>
      </p:sp>
      <p:sp>
        <p:nvSpPr>
          <p:cNvPr id="13" name="Text 4"/>
          <p:cNvSpPr/>
          <p:nvPr/>
        </p:nvSpPr>
        <p:spPr>
          <a:xfrm>
            <a:off x="955153" y="571374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Контингент "хорошистів" міг би поповнитися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рахунок</a:t>
            </a:r>
            <a:r>
              <a:rPr lang="uk-UA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здобувачів освіти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з 1 - 2 трійками.</a:t>
            </a:r>
            <a:endParaRPr lang="en-US" sz="1750" dirty="0"/>
          </a:p>
        </p:txBody>
      </p:sp>
      <p:sp>
        <p:nvSpPr>
          <p:cNvPr id="14" name="Text 5"/>
          <p:cNvSpPr/>
          <p:nvPr/>
        </p:nvSpPr>
        <p:spPr>
          <a:xfrm>
            <a:off x="331071" y="6466099"/>
            <a:ext cx="754338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014 Середня освіта (Трудове навчання та технології): </a:t>
            </a:r>
            <a:endParaRPr lang="uk-UA" sz="20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l">
              <a:lnSpc>
                <a:spcPts val="2850"/>
              </a:lnSpc>
              <a:buSzPct val="100000"/>
            </a:pPr>
            <a:r>
              <a:rPr lang="uk-UA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                               </a:t>
            </a:r>
            <a:r>
              <a:rPr lang="en-US" sz="200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 </a:t>
            </a:r>
            <a:r>
              <a:rPr lang="uk-UA" sz="200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здобувачів освіти</a:t>
            </a:r>
            <a:endParaRPr lang="en-US" sz="2000" dirty="0"/>
          </a:p>
        </p:txBody>
      </p:sp>
      <p:sp>
        <p:nvSpPr>
          <p:cNvPr id="15" name="Text 6"/>
          <p:cNvSpPr/>
          <p:nvPr/>
        </p:nvSpPr>
        <p:spPr>
          <a:xfrm>
            <a:off x="8741417" y="6447414"/>
            <a:ext cx="60238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014 Середня освіта (Фізична культура): </a:t>
            </a:r>
            <a:endParaRPr lang="uk-UA" sz="20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l">
              <a:lnSpc>
                <a:spcPts val="2850"/>
              </a:lnSpc>
              <a:buSzPct val="100000"/>
            </a:pPr>
            <a:r>
              <a:rPr lang="uk-UA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                            </a:t>
            </a:r>
            <a:r>
              <a:rPr lang="en-US" sz="200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 </a:t>
            </a:r>
            <a:r>
              <a:rPr lang="uk-UA" sz="200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здобувачів освіти</a:t>
            </a:r>
            <a:endParaRPr lang="en-US" sz="2000" dirty="0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B1861967-5CAB-48ED-AE37-7A62A94FC3FD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32390" y="482441"/>
            <a:ext cx="9093398" cy="54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00"/>
              </a:lnSpc>
              <a:buNone/>
            </a:pPr>
            <a:r>
              <a:rPr lang="en-US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Динаміка Успішності за Роками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67" y="1224917"/>
            <a:ext cx="12720994" cy="654098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309088" y="7856939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0E3E33"/>
          </a:solidFill>
          <a:ln/>
        </p:spPr>
      </p:sp>
      <p:sp>
        <p:nvSpPr>
          <p:cNvPr id="5" name="Text 2"/>
          <p:cNvSpPr/>
          <p:nvPr/>
        </p:nvSpPr>
        <p:spPr>
          <a:xfrm>
            <a:off x="614005" y="7832483"/>
            <a:ext cx="1305520" cy="350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2021-2022 Зима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1744146" y="784259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114A3D"/>
          </a:solidFill>
          <a:ln/>
        </p:spPr>
      </p:sp>
      <p:sp>
        <p:nvSpPr>
          <p:cNvPr id="7" name="Text 4"/>
          <p:cNvSpPr/>
          <p:nvPr/>
        </p:nvSpPr>
        <p:spPr>
          <a:xfrm>
            <a:off x="2003315" y="7841677"/>
            <a:ext cx="1259919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2021-2022 Літо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3499454" y="784259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145647"/>
          </a:solidFill>
          <a:ln/>
        </p:spPr>
      </p:sp>
      <p:sp>
        <p:nvSpPr>
          <p:cNvPr id="9" name="Text 6"/>
          <p:cNvSpPr/>
          <p:nvPr/>
        </p:nvSpPr>
        <p:spPr>
          <a:xfrm>
            <a:off x="3900454" y="7805368"/>
            <a:ext cx="1305639" cy="350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2022-2023 Зима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5186242" y="784259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166250"/>
          </a:solidFill>
          <a:ln/>
        </p:spPr>
      </p:sp>
      <p:sp>
        <p:nvSpPr>
          <p:cNvPr id="11" name="Text 8"/>
          <p:cNvSpPr/>
          <p:nvPr/>
        </p:nvSpPr>
        <p:spPr>
          <a:xfrm>
            <a:off x="5453032" y="7842597"/>
            <a:ext cx="1259919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2022-2023 Літо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6861600" y="784259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196E5A"/>
          </a:solidFill>
          <a:ln/>
        </p:spPr>
      </p:sp>
      <p:sp>
        <p:nvSpPr>
          <p:cNvPr id="13" name="Text 10"/>
          <p:cNvSpPr/>
          <p:nvPr/>
        </p:nvSpPr>
        <p:spPr>
          <a:xfrm>
            <a:off x="7264691" y="7817859"/>
            <a:ext cx="1305520" cy="350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2023-2024 Зима</a:t>
            </a:r>
            <a:endParaRPr lang="en-US" sz="1350" dirty="0"/>
          </a:p>
        </p:txBody>
      </p:sp>
      <p:sp>
        <p:nvSpPr>
          <p:cNvPr id="14" name="Shape 11"/>
          <p:cNvSpPr/>
          <p:nvPr/>
        </p:nvSpPr>
        <p:spPr>
          <a:xfrm>
            <a:off x="8525290" y="7867052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1C7A64"/>
          </a:solidFill>
          <a:ln/>
        </p:spPr>
      </p:sp>
      <p:sp>
        <p:nvSpPr>
          <p:cNvPr id="15" name="Text 12"/>
          <p:cNvSpPr/>
          <p:nvPr/>
        </p:nvSpPr>
        <p:spPr>
          <a:xfrm>
            <a:off x="8780858" y="7842597"/>
            <a:ext cx="1259919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2023-2024 Літо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10261519" y="7842597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1F866E"/>
          </a:solidFill>
          <a:ln/>
        </p:spPr>
      </p:sp>
      <p:sp>
        <p:nvSpPr>
          <p:cNvPr id="17" name="Text 14"/>
          <p:cNvSpPr/>
          <p:nvPr/>
        </p:nvSpPr>
        <p:spPr>
          <a:xfrm>
            <a:off x="10558355" y="7800854"/>
            <a:ext cx="1305639" cy="350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2024-2025 Зима</a:t>
            </a:r>
            <a:endParaRPr lang="en-US" sz="1350" dirty="0"/>
          </a:p>
        </p:txBody>
      </p:sp>
      <p:sp>
        <p:nvSpPr>
          <p:cNvPr id="18" name="Shape 15"/>
          <p:cNvSpPr/>
          <p:nvPr/>
        </p:nvSpPr>
        <p:spPr>
          <a:xfrm>
            <a:off x="12278950" y="7796959"/>
            <a:ext cx="175379" cy="175379"/>
          </a:xfrm>
          <a:prstGeom prst="roundRect">
            <a:avLst>
              <a:gd name="adj" fmla="val 10428"/>
            </a:avLst>
          </a:prstGeom>
          <a:solidFill>
            <a:srgbClr val="219277"/>
          </a:solidFill>
          <a:ln/>
        </p:spPr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8F26F813-9B1F-4751-90B4-338D2F28501D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Text 16"/>
          <p:cNvSpPr/>
          <p:nvPr/>
        </p:nvSpPr>
        <p:spPr>
          <a:xfrm>
            <a:off x="11648990" y="7841676"/>
            <a:ext cx="1259919" cy="175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2024-2025 Літо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142" y="416123"/>
            <a:ext cx="7727156" cy="18973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Самоаналіз 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як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снова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собистісного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з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ростання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34722" y="2388989"/>
            <a:ext cx="7727156" cy="971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Самоаналіз — це процес оцінки власних дій, досягнень та помилок. Це не лише самокритика, а й можливість побачити себе ззовні, зрозуміти свої сильні сторони та зони для вдосконалення.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634722" y="4061103"/>
            <a:ext cx="7727156" cy="1373624"/>
          </a:xfrm>
          <a:prstGeom prst="roundRect">
            <a:avLst>
              <a:gd name="adj" fmla="val 5535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48057" y="3979962"/>
            <a:ext cx="91440" cy="1535906"/>
          </a:xfrm>
          <a:prstGeom prst="roundRect">
            <a:avLst>
              <a:gd name="adj" fmla="val 92969"/>
            </a:avLst>
          </a:prstGeom>
          <a:solidFill>
            <a:srgbClr val="26A688"/>
          </a:solidFill>
          <a:ln/>
        </p:spPr>
      </p:sp>
      <p:sp>
        <p:nvSpPr>
          <p:cNvPr id="7" name="Text 4"/>
          <p:cNvSpPr/>
          <p:nvPr/>
        </p:nvSpPr>
        <p:spPr>
          <a:xfrm>
            <a:off x="1919099" y="4112062"/>
            <a:ext cx="3473172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Прогрес 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та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в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исновки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025128" y="4479251"/>
            <a:ext cx="7185184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Допомагаємо студентам спостерігати за прогресом, робити висновки та розуміти, що потрібно змінити для досягнення цілей.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708422" y="5916097"/>
            <a:ext cx="7727156" cy="1535906"/>
          </a:xfrm>
          <a:prstGeom prst="roundRect">
            <a:avLst>
              <a:gd name="adj" fmla="val 5535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08422" y="5916097"/>
            <a:ext cx="91440" cy="1535906"/>
          </a:xfrm>
          <a:prstGeom prst="roundRect">
            <a:avLst>
              <a:gd name="adj" fmla="val 92969"/>
            </a:avLst>
          </a:prstGeom>
          <a:solidFill>
            <a:srgbClr val="26A688"/>
          </a:solidFill>
          <a:ln/>
        </p:spPr>
      </p:sp>
      <p:sp>
        <p:nvSpPr>
          <p:cNvPr id="11" name="Text 8"/>
          <p:cNvSpPr/>
          <p:nvPr/>
        </p:nvSpPr>
        <p:spPr>
          <a:xfrm>
            <a:off x="1025128" y="6141363"/>
            <a:ext cx="5680710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Відповідальність 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та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амостійність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1025128" y="6579037"/>
            <a:ext cx="7185184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Процес самооцінки сприяє розвитку відповідальності та самостійності у навчанні та житті.</a:t>
            </a:r>
            <a:endParaRPr 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836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54573" y="3273981"/>
            <a:ext cx="8121253" cy="670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A9F00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Висновки</a:t>
            </a:r>
            <a:r>
              <a:rPr lang="en-US" sz="42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</a:t>
            </a:r>
            <a:r>
              <a:rPr lang="en-US" sz="4200" b="1" dirty="0" err="1">
                <a:solidFill>
                  <a:schemeClr val="accent6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та</a:t>
            </a:r>
            <a:r>
              <a:rPr lang="en-US" sz="4200" b="1" dirty="0">
                <a:solidFill>
                  <a:schemeClr val="accent6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</a:t>
            </a:r>
            <a:r>
              <a:rPr lang="uk-UA" sz="4200" b="1" dirty="0">
                <a:solidFill>
                  <a:schemeClr val="accent6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н</a:t>
            </a:r>
            <a:r>
              <a:rPr lang="en-US" sz="4200" b="1" dirty="0" err="1">
                <a:solidFill>
                  <a:schemeClr val="accent6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аступні</a:t>
            </a:r>
            <a:r>
              <a:rPr lang="en-US" sz="4200" b="1" dirty="0">
                <a:solidFill>
                  <a:schemeClr val="accent6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</a:t>
            </a:r>
            <a:r>
              <a:rPr lang="uk-UA" sz="4200" b="1" dirty="0">
                <a:solidFill>
                  <a:schemeClr val="accent6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к</a:t>
            </a:r>
            <a:r>
              <a:rPr lang="en-US" sz="4200" b="1" dirty="0" err="1">
                <a:solidFill>
                  <a:schemeClr val="accent6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роки</a:t>
            </a:r>
            <a:endParaRPr lang="en-US" sz="4200" dirty="0">
              <a:solidFill>
                <a:schemeClr val="accent6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51403" y="4266843"/>
            <a:ext cx="4232672" cy="2274213"/>
          </a:xfrm>
          <a:prstGeom prst="roundRect">
            <a:avLst>
              <a:gd name="adj" fmla="val 22658"/>
            </a:avLst>
          </a:prstGeom>
          <a:solidFill>
            <a:srgbClr val="A9F00F"/>
          </a:solidFill>
          <a:ln w="7620">
            <a:solidFill>
              <a:srgbClr val="8FD60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3693" y="4489133"/>
            <a:ext cx="3293031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Ключ до Якісної Освіти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73693" y="4953238"/>
            <a:ext cx="3788093" cy="686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Самоаналіз — це не пункт у плані роботи, це ключ до якісної освіти</a:t>
            </a:r>
            <a:r>
              <a:rPr lang="en-US" sz="16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5198745" y="4266843"/>
            <a:ext cx="4232791" cy="2274213"/>
          </a:xfrm>
          <a:prstGeom prst="roundRect">
            <a:avLst>
              <a:gd name="adj" fmla="val 22658"/>
            </a:avLst>
          </a:prstGeom>
          <a:solidFill>
            <a:srgbClr val="81B61C"/>
          </a:solidFill>
          <a:ln w="7620">
            <a:solidFill>
              <a:srgbClr val="679C0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21035" y="4489133"/>
            <a:ext cx="3788212" cy="670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Кожен Студент — Особистість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5421035" y="5288637"/>
            <a:ext cx="3788212" cy="1030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Кожен студент — це не цифра, а особистість, якій ми можемо допомогти знайти свій шлях.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9646206" y="4284703"/>
            <a:ext cx="4232791" cy="2274213"/>
          </a:xfrm>
          <a:prstGeom prst="roundRect">
            <a:avLst>
              <a:gd name="adj" fmla="val 22658"/>
            </a:avLst>
          </a:prstGeom>
          <a:solidFill>
            <a:srgbClr val="A9F00F"/>
          </a:solidFill>
          <a:ln w="7620">
            <a:solidFill>
              <a:srgbClr val="8FD60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68495" y="4489133"/>
            <a:ext cx="2922627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Умови для Розвитку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868495" y="4953238"/>
            <a:ext cx="3788212" cy="1030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Наше завдання — створити умови, у яких розвиток є неминучим, а успіх — досяжним.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751403" y="6782514"/>
            <a:ext cx="13127593" cy="858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400" dirty="0">
                <a:solidFill>
                  <a:schemeClr val="accent6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Дякую за увагу! Нехай наступний семестр стане періодом нових здобутків, свідомого росту та особистих перемог.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9E39919-FF57-4300-A3F9-853B0BCDDC45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0562" y="676870"/>
            <a:ext cx="13249275" cy="1233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Ключові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в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ектори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озвитку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м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айбутніх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едагогів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690563" y="1918633"/>
            <a:ext cx="13249275" cy="631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 </a:t>
            </a:r>
            <a:r>
              <a:rPr lang="en-US" sz="20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Коростишівському</a:t>
            </a: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педагогічному</a:t>
            </a:r>
            <a:r>
              <a:rPr lang="uk-UA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фаховому</a:t>
            </a: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коледжі ми прагнемо виховати кваліфікованих спеціалістів, здатних адаптуватися, розвиватися та зберігати високу моральну відповідальність. Самоаналіз є ключовим інструментом на цьому шляху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690562" y="3157657"/>
            <a:ext cx="6525935" cy="2256711"/>
          </a:xfrm>
          <a:prstGeom prst="roundRect">
            <a:avLst>
              <a:gd name="adj" fmla="val 3672"/>
            </a:avLst>
          </a:prstGeom>
          <a:solidFill>
            <a:srgbClr val="D6F5EE"/>
          </a:solidFill>
          <a:ln w="7620">
            <a:solidFill>
              <a:srgbClr val="B4EEE0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95469" y="3362563"/>
            <a:ext cx="591860" cy="591860"/>
          </a:xfrm>
          <a:prstGeom prst="roundRect">
            <a:avLst>
              <a:gd name="adj" fmla="val 15448055"/>
            </a:avLst>
          </a:prstGeom>
          <a:solidFill>
            <a:srgbClr val="B4EEE0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8" y="3491984"/>
            <a:ext cx="266343" cy="33289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650088" y="3543955"/>
            <a:ext cx="4154686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Професійне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тановлення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895468" y="4340721"/>
            <a:ext cx="6116122" cy="631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Усвідомлення сильних сторін та зон покращення як майбутнього педагога.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7440692" y="3188660"/>
            <a:ext cx="6840098" cy="2256711"/>
          </a:xfrm>
          <a:prstGeom prst="roundRect">
            <a:avLst>
              <a:gd name="adj" fmla="val 3672"/>
            </a:avLst>
          </a:prstGeom>
          <a:solidFill>
            <a:srgbClr val="D6F5EE"/>
          </a:solidFill>
          <a:ln w="7620">
            <a:solidFill>
              <a:srgbClr val="DDF8F2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618690" y="3362563"/>
            <a:ext cx="591860" cy="591860"/>
          </a:xfrm>
          <a:prstGeom prst="roundRect">
            <a:avLst>
              <a:gd name="adj" fmla="val 15448055"/>
            </a:avLst>
          </a:prstGeom>
          <a:solidFill>
            <a:srgbClr val="DDF8F2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14" y="3491984"/>
            <a:ext cx="266343" cy="332899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986593" y="3543955"/>
            <a:ext cx="5138261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Розвиток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собистісних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я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костей</a:t>
            </a:r>
            <a:endParaRPr lang="en-US" sz="2400" dirty="0"/>
          </a:p>
        </p:txBody>
      </p:sp>
      <p:sp>
        <p:nvSpPr>
          <p:cNvPr id="13" name="Text 9"/>
          <p:cNvSpPr/>
          <p:nvPr/>
        </p:nvSpPr>
        <p:spPr>
          <a:xfrm>
            <a:off x="7572314" y="4286012"/>
            <a:ext cx="6116241" cy="631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Оцінка взаємодії, емоційної зрілості та здатності до самоконтролю.</a:t>
            </a:r>
            <a:endParaRPr lang="en-US" sz="2400" dirty="0"/>
          </a:p>
        </p:txBody>
      </p:sp>
      <p:sp>
        <p:nvSpPr>
          <p:cNvPr id="14" name="Shape 10"/>
          <p:cNvSpPr/>
          <p:nvPr/>
        </p:nvSpPr>
        <p:spPr>
          <a:xfrm>
            <a:off x="725091" y="5691606"/>
            <a:ext cx="6525935" cy="1941076"/>
          </a:xfrm>
          <a:prstGeom prst="roundRect">
            <a:avLst>
              <a:gd name="adj" fmla="val 4269"/>
            </a:avLst>
          </a:prstGeom>
          <a:solidFill>
            <a:srgbClr val="D6F5EE"/>
          </a:solidFill>
          <a:ln w="7620">
            <a:solidFill>
              <a:srgbClr val="B4EEE0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895469" y="5816560"/>
            <a:ext cx="591860" cy="591860"/>
          </a:xfrm>
          <a:prstGeom prst="roundRect">
            <a:avLst>
              <a:gd name="adj" fmla="val 15448055"/>
            </a:avLst>
          </a:prstGeom>
          <a:solidFill>
            <a:srgbClr val="B4EEE0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228" y="5945981"/>
            <a:ext cx="266343" cy="332899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324571" y="6041337"/>
            <a:ext cx="4965859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Креативність 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та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і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нноваційність</a:t>
            </a:r>
            <a:endParaRPr lang="en-US" sz="2400" dirty="0"/>
          </a:p>
        </p:txBody>
      </p:sp>
      <p:sp>
        <p:nvSpPr>
          <p:cNvPr id="18" name="Text 13"/>
          <p:cNvSpPr/>
          <p:nvPr/>
        </p:nvSpPr>
        <p:spPr>
          <a:xfrm>
            <a:off x="895468" y="6729375"/>
            <a:ext cx="6116122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Пошук нових ідей та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творчий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uk-UA" sz="24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450"/>
              </a:lnSpc>
              <a:buNone/>
            </a:pP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підхід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до освітнього процесу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50" dirty="0"/>
          </a:p>
        </p:txBody>
      </p:sp>
      <p:sp>
        <p:nvSpPr>
          <p:cNvPr id="19" name="Shape 14"/>
          <p:cNvSpPr/>
          <p:nvPr/>
        </p:nvSpPr>
        <p:spPr>
          <a:xfrm>
            <a:off x="7440692" y="5691606"/>
            <a:ext cx="6840097" cy="1941076"/>
          </a:xfrm>
          <a:prstGeom prst="roundRect">
            <a:avLst>
              <a:gd name="adj" fmla="val 4269"/>
            </a:avLst>
          </a:prstGeom>
          <a:solidFill>
            <a:srgbClr val="D6F5EE"/>
          </a:solidFill>
          <a:ln w="7620">
            <a:solidFill>
              <a:srgbClr val="DDF8F2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618690" y="5816560"/>
            <a:ext cx="591860" cy="591860"/>
          </a:xfrm>
          <a:prstGeom prst="roundRect">
            <a:avLst>
              <a:gd name="adj" fmla="val 15448055"/>
            </a:avLst>
          </a:prstGeom>
          <a:solidFill>
            <a:srgbClr val="DDF8F2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9843" y="5977890"/>
            <a:ext cx="266343" cy="332899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065770" y="6055041"/>
            <a:ext cx="5874068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Соціальна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а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даптація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та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омунікація</a:t>
            </a:r>
            <a:endParaRPr lang="en-US" sz="2400" dirty="0"/>
          </a:p>
        </p:txBody>
      </p:sp>
      <p:sp>
        <p:nvSpPr>
          <p:cNvPr id="23" name="Text 17"/>
          <p:cNvSpPr/>
          <p:nvPr/>
        </p:nvSpPr>
        <p:spPr>
          <a:xfrm>
            <a:off x="7723014" y="6824572"/>
            <a:ext cx="6116241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Вдосконалення взаємодії з учнями, </a:t>
            </a:r>
            <a:endParaRPr lang="uk-UA" sz="24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450"/>
              </a:lnSpc>
              <a:buNone/>
            </a:pP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батьками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та колегами.</a:t>
            </a:r>
            <a:endParaRPr lang="en-US" sz="2400" dirty="0"/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AC93CE61-E6F4-453B-B768-FA6B23544078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951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2580" y="2828925"/>
            <a:ext cx="12119610" cy="573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500"/>
              </a:lnSpc>
              <a:buNone/>
            </a:pP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Підтримка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тудентів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у </a:t>
            </a:r>
            <a:r>
              <a:rPr lang="uk-UA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роцесі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р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озвитку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42580" y="3678198"/>
            <a:ext cx="13345239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Підтримка та мотивація дозволяють студентам не зупинятися на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досягнутому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uk-UA" sz="24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Важливо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щоб вони відчували допомогу навіть при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помилках</a:t>
            </a: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uk-UA" sz="14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endParaRPr lang="uk-UA" sz="14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300"/>
              </a:lnSpc>
              <a:buNone/>
            </a:pP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30649" y="5126355"/>
            <a:ext cx="3412688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Моніторинг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у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спішності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30649" y="5934433"/>
            <a:ext cx="6448663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Підсумки навчання обговорюються на педагогічній раді для підвищення якості підготовки спеціалістів.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7554400" y="4963047"/>
            <a:ext cx="5464731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Кураторська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д</a:t>
            </a:r>
            <a:r>
              <a:rPr lang="en-US" sz="2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іяльність</a:t>
            </a: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(2024-2025)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7554400" y="5369233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211 група – Невмержицький О.П.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554400" y="5705684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221 група – Гордійчук О.М.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7554400" y="6058453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231 група – Тихоліз Н.С.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7554400" y="6352180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241 група – Красовська Л.В.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7546777" y="6666617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311 група - Тунік Н.Ц.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7539154" y="6960344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321 група – Войналович О. В.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7539155" y="7274781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331 група – Жигадло О. М.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7539156" y="7627515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341 група – Марченко Т.В.</a:t>
            </a:r>
            <a:endParaRPr lang="en-US" sz="2000" dirty="0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E71002F2-8A97-48D4-9688-036739AD7793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9353" y="283457"/>
            <a:ext cx="13217604" cy="1261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Контингент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тудентів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5943600" y="1121782"/>
            <a:ext cx="8130672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 відділенні «Технологічна освіта і фізична </a:t>
            </a:r>
            <a:r>
              <a:rPr lang="en-US" sz="200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культура</a:t>
            </a:r>
            <a:r>
              <a:rPr lang="en-US" sz="2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»</a:t>
            </a:r>
            <a:endParaRPr lang="uk-UA" sz="2000" b="1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навчалося 157 здобувачів освіти у восьми навчальних групах.</a:t>
            </a:r>
            <a:endParaRPr lang="en-US" sz="2000" b="1" dirty="0"/>
          </a:p>
        </p:txBody>
      </p:sp>
      <p:sp>
        <p:nvSpPr>
          <p:cNvPr id="4" name="Shape 2"/>
          <p:cNvSpPr/>
          <p:nvPr/>
        </p:nvSpPr>
        <p:spPr>
          <a:xfrm>
            <a:off x="733443" y="2795588"/>
            <a:ext cx="13217604" cy="1756172"/>
          </a:xfrm>
          <a:prstGeom prst="roundRect">
            <a:avLst>
              <a:gd name="adj" fmla="val 482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370861" y="1699770"/>
            <a:ext cx="6193750" cy="5803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856668" y="1977748"/>
            <a:ext cx="2964650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400" dirty="0"/>
          </a:p>
        </p:txBody>
      </p:sp>
      <p:sp>
        <p:nvSpPr>
          <p:cNvPr id="8" name="Shape 6"/>
          <p:cNvSpPr/>
          <p:nvPr/>
        </p:nvSpPr>
        <p:spPr>
          <a:xfrm>
            <a:off x="589132" y="3345538"/>
            <a:ext cx="3763853" cy="58031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5918549" y="2427930"/>
            <a:ext cx="4040414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014 </a:t>
            </a:r>
            <a:r>
              <a:rPr lang="en-US" sz="22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Середня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освіта</a:t>
            </a:r>
            <a:endParaRPr lang="uk-UA" sz="22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ctr">
              <a:lnSpc>
                <a:spcPts val="2500"/>
              </a:lnSpc>
              <a:buNone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(Трудове </a:t>
            </a:r>
            <a:r>
              <a:rPr lang="en-US" sz="22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навчання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та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технології)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926007" y="3417902"/>
            <a:ext cx="883591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70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2889594" y="3601790"/>
            <a:ext cx="3763853" cy="5803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10512230" y="2413927"/>
            <a:ext cx="3562042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014 </a:t>
            </a:r>
            <a:r>
              <a:rPr lang="en-US" sz="22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Середня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2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освіта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uk-UA" sz="22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ctr">
              <a:lnSpc>
                <a:spcPts val="2500"/>
              </a:lnSpc>
              <a:buNone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(Фізична культура</a:t>
            </a: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)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12154014" y="3383174"/>
            <a:ext cx="27847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85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479666" y="4485683"/>
            <a:ext cx="6216969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06398" y="4950145"/>
            <a:ext cx="4161437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06398" y="5386569"/>
            <a:ext cx="3327720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679353" y="5802543"/>
            <a:ext cx="390594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6049081" y="5273043"/>
            <a:ext cx="7819763" cy="868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 студенти в академічній відпустці; </a:t>
            </a:r>
            <a:endParaRPr lang="uk-UA" sz="22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uk-UA" sz="22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31 студент навчається за індивідуальним </a:t>
            </a:r>
            <a:r>
              <a:rPr lang="en-US" sz="22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графіком</a:t>
            </a: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uk-UA" sz="22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2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(8 за кордоном, 4 працюють, 19 за іншими обставинами).</a:t>
            </a:r>
            <a:endParaRPr lang="en-US" sz="2200" dirty="0"/>
          </a:p>
        </p:txBody>
      </p:sp>
      <p:sp>
        <p:nvSpPr>
          <p:cNvPr id="23" name="Text 3"/>
          <p:cNvSpPr/>
          <p:nvPr/>
        </p:nvSpPr>
        <p:spPr>
          <a:xfrm>
            <a:off x="3428724" y="6193333"/>
            <a:ext cx="2611874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1 Студент з Інвалідністю</a:t>
            </a:r>
            <a:endParaRPr lang="en-US" sz="1550" dirty="0"/>
          </a:p>
        </p:txBody>
      </p:sp>
      <p:pic>
        <p:nvPicPr>
          <p:cNvPr id="3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4" y="892195"/>
            <a:ext cx="5486400" cy="7319129"/>
          </a:xfrm>
          <a:prstGeom prst="rect">
            <a:avLst/>
          </a:prstGeom>
        </p:spPr>
      </p:pic>
      <p:sp>
        <p:nvSpPr>
          <p:cNvPr id="34" name="Сонце 33">
            <a:extLst>
              <a:ext uri="{FF2B5EF4-FFF2-40B4-BE49-F238E27FC236}">
                <a16:creationId xmlns:a16="http://schemas.microsoft.com/office/drawing/2014/main" id="{67002C11-FE30-C80C-5620-FA1555F381A1}"/>
              </a:ext>
            </a:extLst>
          </p:cNvPr>
          <p:cNvSpPr/>
          <p:nvPr/>
        </p:nvSpPr>
        <p:spPr>
          <a:xfrm>
            <a:off x="5768761" y="5289193"/>
            <a:ext cx="174839" cy="322898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Сонце 34">
            <a:extLst>
              <a:ext uri="{FF2B5EF4-FFF2-40B4-BE49-F238E27FC236}">
                <a16:creationId xmlns:a16="http://schemas.microsoft.com/office/drawing/2014/main" id="{E14ACAB0-630C-7296-AF06-DA0435713B01}"/>
              </a:ext>
            </a:extLst>
          </p:cNvPr>
          <p:cNvSpPr/>
          <p:nvPr/>
        </p:nvSpPr>
        <p:spPr>
          <a:xfrm>
            <a:off x="5787869" y="5837351"/>
            <a:ext cx="174839" cy="322898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C98FFD36-DF97-4BDB-9859-697C47576883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41A02B-BA2F-40B1-5725-BC05583DF136}"/>
              </a:ext>
            </a:extLst>
          </p:cNvPr>
          <p:cNvSpPr txBox="1"/>
          <p:nvPr/>
        </p:nvSpPr>
        <p:spPr>
          <a:xfrm>
            <a:off x="1640540" y="505684"/>
            <a:ext cx="11927541" cy="467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400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Розподіл</a:t>
            </a:r>
            <a:r>
              <a:rPr lang="en-US" sz="4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400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</a:t>
            </a:r>
            <a:r>
              <a:rPr lang="en-US" sz="4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400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курсами</a:t>
            </a:r>
            <a:r>
              <a:rPr lang="en-US" sz="4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B2988-DB63-88AA-3C08-8ED29F4F58C9}"/>
              </a:ext>
            </a:extLst>
          </p:cNvPr>
          <p:cNvSpPr txBox="1"/>
          <p:nvPr/>
        </p:nvSpPr>
        <p:spPr>
          <a:xfrm>
            <a:off x="847165" y="1605186"/>
            <a:ext cx="7315200" cy="413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курс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36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здобувачів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освіти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7A7B4-21B9-8493-2202-8D4EF671115B}"/>
              </a:ext>
            </a:extLst>
          </p:cNvPr>
          <p:cNvSpPr txBox="1"/>
          <p:nvPr/>
        </p:nvSpPr>
        <p:spPr>
          <a:xfrm>
            <a:off x="847165" y="2320963"/>
            <a:ext cx="7315200" cy="413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ІІ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курс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45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здобувачів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освіти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EF788-A9C8-3538-5617-AC2EF49A12DA}"/>
              </a:ext>
            </a:extLst>
          </p:cNvPr>
          <p:cNvSpPr txBox="1"/>
          <p:nvPr/>
        </p:nvSpPr>
        <p:spPr>
          <a:xfrm>
            <a:off x="847165" y="3036740"/>
            <a:ext cx="7315200" cy="413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ІІІ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курс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35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здобувачів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освіти</a:t>
            </a:r>
            <a:endParaRPr lang="en-US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0A0261-8187-5B1A-992D-B4882EDF3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425" y="1049443"/>
            <a:ext cx="6608378" cy="70897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4A49E3-4B67-A993-BDBF-1E004E819880}"/>
              </a:ext>
            </a:extLst>
          </p:cNvPr>
          <p:cNvSpPr txBox="1"/>
          <p:nvPr/>
        </p:nvSpPr>
        <p:spPr>
          <a:xfrm>
            <a:off x="847165" y="3752517"/>
            <a:ext cx="7315200" cy="413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ІV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курс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3</a:t>
            </a:r>
            <a:r>
              <a:rPr lang="uk-UA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9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здобувачів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освіти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146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28343" y="822033"/>
            <a:ext cx="121158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Соціально</a:t>
            </a: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н</a:t>
            </a:r>
            <a:r>
              <a:rPr lang="en-US" sz="445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езахищені</a:t>
            </a: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</a:t>
            </a:r>
            <a:r>
              <a:rPr lang="en-US" sz="445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туденти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89" y="194441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 відділенні навчаються студенти наступних категорій: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66780" y="2898630"/>
            <a:ext cx="13204599" cy="3917530"/>
          </a:xfrm>
          <a:prstGeom prst="roundRect">
            <a:avLst>
              <a:gd name="adj" fmla="val 291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1" y="3379232"/>
            <a:ext cx="1261244" cy="115693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886005" y="2717179"/>
            <a:ext cx="12307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Категорія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4504194" y="2756272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Кількість</a:t>
            </a:r>
            <a:endParaRPr lang="en-US" sz="2400" dirty="0"/>
          </a:p>
        </p:txBody>
      </p:sp>
      <p:sp>
        <p:nvSpPr>
          <p:cNvPr id="8" name="Shape 6"/>
          <p:cNvSpPr/>
          <p:nvPr/>
        </p:nvSpPr>
        <p:spPr>
          <a:xfrm>
            <a:off x="824271" y="4101405"/>
            <a:ext cx="1434835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619060" y="3420781"/>
            <a:ext cx="12612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Інваліди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5176034" y="3432334"/>
            <a:ext cx="6466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</a:t>
            </a:r>
            <a:endParaRPr lang="en-US" sz="2400" dirty="0"/>
          </a:p>
        </p:txBody>
      </p:sp>
      <p:sp>
        <p:nvSpPr>
          <p:cNvPr id="11" name="Shape 9"/>
          <p:cNvSpPr/>
          <p:nvPr/>
        </p:nvSpPr>
        <p:spPr>
          <a:xfrm>
            <a:off x="973471" y="4638808"/>
            <a:ext cx="4043563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613556" y="3981639"/>
            <a:ext cx="28981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Сироти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та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діти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позбавлені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uk-UA" sz="24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батьківського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піклування</a:t>
            </a:r>
            <a:endParaRPr lang="uk-UA" sz="24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uk-UA" sz="175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5161503" y="3983422"/>
            <a:ext cx="606259" cy="432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Shape 12"/>
          <p:cNvSpPr/>
          <p:nvPr/>
        </p:nvSpPr>
        <p:spPr>
          <a:xfrm>
            <a:off x="824272" y="5716263"/>
            <a:ext cx="4043563" cy="4670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581938" y="5073565"/>
            <a:ext cx="30730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Діти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учасників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бойових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дій</a:t>
            </a:r>
            <a:endParaRPr lang="en-US" sz="2400" dirty="0"/>
          </a:p>
        </p:txBody>
      </p:sp>
      <p:sp>
        <p:nvSpPr>
          <p:cNvPr id="16" name="Text 14"/>
          <p:cNvSpPr/>
          <p:nvPr/>
        </p:nvSpPr>
        <p:spPr>
          <a:xfrm>
            <a:off x="5218039" y="5052862"/>
            <a:ext cx="6045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15</a:t>
            </a:r>
            <a:endParaRPr lang="en-US" sz="2400" dirty="0"/>
          </a:p>
        </p:txBody>
      </p:sp>
      <p:sp>
        <p:nvSpPr>
          <p:cNvPr id="17" name="Shape 15"/>
          <p:cNvSpPr/>
          <p:nvPr/>
        </p:nvSpPr>
        <p:spPr>
          <a:xfrm>
            <a:off x="801411" y="5980509"/>
            <a:ext cx="3232708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632012" y="5749729"/>
            <a:ext cx="25620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Учасник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бойових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дій</a:t>
            </a:r>
            <a:endParaRPr lang="en-US" sz="2400" dirty="0"/>
          </a:p>
        </p:txBody>
      </p:sp>
      <p:sp>
        <p:nvSpPr>
          <p:cNvPr id="19" name="Text 17"/>
          <p:cNvSpPr/>
          <p:nvPr/>
        </p:nvSpPr>
        <p:spPr>
          <a:xfrm>
            <a:off x="5218039" y="5799057"/>
            <a:ext cx="53902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</a:t>
            </a:r>
            <a:endParaRPr lang="en-US" sz="2400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D8F6194-5985-8F94-E806-AB1C7399A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476" y="2474259"/>
            <a:ext cx="8009368" cy="5386936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8B367C4E-A580-4641-BC27-78FC7359F7B1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473925" y="164897"/>
            <a:ext cx="7181017" cy="1271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Якісний</a:t>
            </a:r>
            <a:r>
              <a:rPr lang="en-US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п</a:t>
            </a:r>
            <a:r>
              <a:rPr lang="en-US" sz="4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оказник</a:t>
            </a:r>
            <a:r>
              <a:rPr lang="en-US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у</a:t>
            </a:r>
            <a:r>
              <a:rPr lang="en-US" sz="44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спішності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5654754" y="843268"/>
            <a:ext cx="3320891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Технологічна</a:t>
            </a:r>
            <a:r>
              <a:rPr lang="en-US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3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о</a:t>
            </a:r>
            <a:r>
              <a:rPr lang="en-US" sz="32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світа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455705" y="1696510"/>
            <a:ext cx="5057589" cy="776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Якісний показник успішності за семестровим контролем: </a:t>
            </a:r>
            <a:r>
              <a:rPr lang="en-US" sz="28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63,5%</a:t>
            </a: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263384" y="2859156"/>
            <a:ext cx="4348957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221 група: 64,13% (Гордійчук О.М.)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282312" y="3758399"/>
            <a:ext cx="4083328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211 група: 63,9% (Невмержицький О.П.)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263384" y="4657643"/>
            <a:ext cx="3611999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231 група: 63% </a:t>
            </a:r>
            <a:endParaRPr lang="uk-UA" sz="24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l">
              <a:lnSpc>
                <a:spcPts val="2550"/>
              </a:lnSpc>
              <a:buSzPct val="100000"/>
            </a:pPr>
            <a:r>
              <a:rPr lang="uk-UA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  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(Тихоліз Н.С.)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308462" y="5794916"/>
            <a:ext cx="361199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241 група: 63,2% (Красовська Л.В.)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308463" y="7019439"/>
            <a:ext cx="5541008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Погіршення результатів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порівняно з атестаційним контролем (66,3%).</a:t>
            </a:r>
            <a:endParaRPr lang="en-US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4F4236-956D-EF2E-8AD3-7A101E640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453" y="1423486"/>
            <a:ext cx="8498617" cy="67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20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8"/>
          <p:cNvSpPr/>
          <p:nvPr/>
        </p:nvSpPr>
        <p:spPr>
          <a:xfrm>
            <a:off x="9544123" y="590569"/>
            <a:ext cx="3013353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Фізична</a:t>
            </a: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</a:t>
            </a:r>
            <a:r>
              <a:rPr lang="uk-UA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к</a:t>
            </a:r>
            <a:r>
              <a:rPr lang="en-US" sz="4000" b="1" dirty="0" err="1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ультура</a:t>
            </a:r>
            <a:endParaRPr lang="en-US" sz="4000" dirty="0"/>
          </a:p>
        </p:txBody>
      </p:sp>
      <p:sp>
        <p:nvSpPr>
          <p:cNvPr id="12" name="Text 9"/>
          <p:cNvSpPr/>
          <p:nvPr/>
        </p:nvSpPr>
        <p:spPr>
          <a:xfrm>
            <a:off x="9244799" y="1592503"/>
            <a:ext cx="3611999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Якісний показник успішності за семестровим контролем: </a:t>
            </a:r>
            <a:r>
              <a:rPr lang="en-US" sz="28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53,3%</a:t>
            </a: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9405578" y="3509215"/>
            <a:ext cx="3611999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311 група: 61%</a:t>
            </a:r>
            <a:endParaRPr lang="uk-UA" sz="28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l">
              <a:lnSpc>
                <a:spcPts val="2550"/>
              </a:lnSpc>
              <a:buSzPct val="100000"/>
            </a:pPr>
            <a:r>
              <a:rPr lang="uk-UA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  </a:t>
            </a: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(Тунік Н.Ц.)</a:t>
            </a:r>
            <a:endParaRPr lang="uk-UA" sz="28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9405577" y="4938008"/>
            <a:ext cx="3611999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331 група: 39,2% </a:t>
            </a:r>
            <a:endParaRPr lang="uk-UA" sz="280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l">
              <a:lnSpc>
                <a:spcPts val="2550"/>
              </a:lnSpc>
              <a:buSzPct val="100000"/>
            </a:pPr>
            <a:r>
              <a:rPr lang="uk-UA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    </a:t>
            </a: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(Жигадло О.М.)</a:t>
            </a:r>
            <a:endParaRPr lang="en-US" sz="2800" dirty="0"/>
          </a:p>
        </p:txBody>
      </p:sp>
      <p:sp>
        <p:nvSpPr>
          <p:cNvPr id="15" name="Text 12"/>
          <p:cNvSpPr/>
          <p:nvPr/>
        </p:nvSpPr>
        <p:spPr>
          <a:xfrm>
            <a:off x="8269942" y="6382225"/>
            <a:ext cx="4586856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F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Незначне погіршення</a:t>
            </a:r>
            <a:r>
              <a:rPr lang="en-US" sz="2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порівняно з атестаційним контролем (57,5%).</a:t>
            </a:r>
            <a:endParaRPr lang="en-US" sz="2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D62B84-B198-D37C-F8E5-B754036BB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04" y="430306"/>
            <a:ext cx="7265019" cy="7637929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1EC359A2-1E7C-4162-BFC8-EEB7AC915E47}"/>
              </a:ext>
            </a:extLst>
          </p:cNvPr>
          <p:cNvSpPr/>
          <p:nvPr/>
        </p:nvSpPr>
        <p:spPr>
          <a:xfrm>
            <a:off x="12105410" y="7622057"/>
            <a:ext cx="2524990" cy="56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</TotalTime>
  <Words>1225</Words>
  <Application>Microsoft Office PowerPoint</Application>
  <PresentationFormat>Довільний</PresentationFormat>
  <Paragraphs>201</Paragraphs>
  <Slides>20</Slides>
  <Notes>15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7" baseType="lpstr">
      <vt:lpstr>Arial</vt:lpstr>
      <vt:lpstr>Syne</vt:lpstr>
      <vt:lpstr>Unbounded Bold</vt:lpstr>
      <vt:lpstr>Calibri</vt:lpstr>
      <vt:lpstr>Syne Extra Bold</vt:lpstr>
      <vt:lpstr>Open Sans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Admin</dc:creator>
  <cp:lastModifiedBy>Студенти</cp:lastModifiedBy>
  <cp:revision>19</cp:revision>
  <dcterms:created xsi:type="dcterms:W3CDTF">2025-08-27T18:11:42Z</dcterms:created>
  <dcterms:modified xsi:type="dcterms:W3CDTF">2026-07-02T11:20:02Z</dcterms:modified>
</cp:coreProperties>
</file>