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3"/>
  </p:notesMasterIdLst>
  <p:sldIdLst>
    <p:sldId id="272" r:id="rId2"/>
    <p:sldId id="284" r:id="rId3"/>
    <p:sldId id="275" r:id="rId4"/>
    <p:sldId id="276" r:id="rId5"/>
    <p:sldId id="277" r:id="rId6"/>
    <p:sldId id="279" r:id="rId7"/>
    <p:sldId id="280" r:id="rId8"/>
    <p:sldId id="266" r:id="rId9"/>
    <p:sldId id="281" r:id="rId10"/>
    <p:sldId id="282" r:id="rId11"/>
    <p:sldId id="283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1996B-1CA0-492B-8DEE-478143258114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E25949-D384-4A12-B8EF-896F34D9A800}">
      <dgm:prSet phldrT="[Текст]"/>
      <dgm:spPr/>
      <dgm:t>
        <a:bodyPr/>
        <a:lstStyle/>
        <a:p>
          <a:r>
            <a:rPr lang="uk-UA" dirty="0"/>
            <a:t>ІІ курс	</a:t>
          </a:r>
          <a:endParaRPr lang="ru-RU" dirty="0"/>
        </a:p>
      </dgm:t>
    </dgm:pt>
    <dgm:pt modelId="{57E45BF1-C5AA-49D9-88A8-4EBC4CAF5E43}" type="parTrans" cxnId="{EA158644-EAF1-4D7E-9C40-D7C12605D040}">
      <dgm:prSet/>
      <dgm:spPr/>
      <dgm:t>
        <a:bodyPr/>
        <a:lstStyle/>
        <a:p>
          <a:endParaRPr lang="ru-RU"/>
        </a:p>
      </dgm:t>
    </dgm:pt>
    <dgm:pt modelId="{E253B333-5158-4AF7-B8B4-B10BFE0FE495}" type="sibTrans" cxnId="{EA158644-EAF1-4D7E-9C40-D7C12605D040}">
      <dgm:prSet/>
      <dgm:spPr/>
      <dgm:t>
        <a:bodyPr/>
        <a:lstStyle/>
        <a:p>
          <a:endParaRPr lang="ru-RU"/>
        </a:p>
      </dgm:t>
    </dgm:pt>
    <dgm:pt modelId="{AF153CB9-0122-43EE-B49B-7D0BFE1635A1}">
      <dgm:prSet phldrT="[Текст]"/>
      <dgm:spPr/>
      <dgm:t>
        <a:bodyPr/>
        <a:lstStyle/>
        <a:p>
          <a:pPr algn="ctr"/>
          <a:r>
            <a:rPr lang="uk-UA" dirty="0"/>
            <a:t>31</a:t>
          </a:r>
          <a:endParaRPr lang="ru-RU" dirty="0"/>
        </a:p>
      </dgm:t>
    </dgm:pt>
    <dgm:pt modelId="{226C9CB0-AAAA-494B-8B1D-E07F9CE5A721}" type="parTrans" cxnId="{9E3A17FA-EFD3-4A23-8F9D-ACD6A66B469E}">
      <dgm:prSet/>
      <dgm:spPr/>
      <dgm:t>
        <a:bodyPr/>
        <a:lstStyle/>
        <a:p>
          <a:endParaRPr lang="ru-RU"/>
        </a:p>
      </dgm:t>
    </dgm:pt>
    <dgm:pt modelId="{DC63B63A-CD6B-4FC1-A01C-CF93AF534F88}" type="sibTrans" cxnId="{9E3A17FA-EFD3-4A23-8F9D-ACD6A66B469E}">
      <dgm:prSet/>
      <dgm:spPr/>
      <dgm:t>
        <a:bodyPr/>
        <a:lstStyle/>
        <a:p>
          <a:endParaRPr lang="ru-RU"/>
        </a:p>
      </dgm:t>
    </dgm:pt>
    <dgm:pt modelId="{DF42C784-1EF9-4841-88D2-2DD10B2397A6}">
      <dgm:prSet phldrT="[Текст]"/>
      <dgm:spPr/>
      <dgm:t>
        <a:bodyPr/>
        <a:lstStyle/>
        <a:p>
          <a:r>
            <a:rPr lang="uk-UA" dirty="0"/>
            <a:t>ІІІ курс</a:t>
          </a:r>
          <a:endParaRPr lang="ru-RU" dirty="0"/>
        </a:p>
      </dgm:t>
    </dgm:pt>
    <dgm:pt modelId="{9B2D0832-583A-4732-AACB-0B5F6BBFA79F}" type="parTrans" cxnId="{0574B807-7EA3-47F9-9445-15E874A89ABC}">
      <dgm:prSet/>
      <dgm:spPr/>
      <dgm:t>
        <a:bodyPr/>
        <a:lstStyle/>
        <a:p>
          <a:endParaRPr lang="ru-RU"/>
        </a:p>
      </dgm:t>
    </dgm:pt>
    <dgm:pt modelId="{09D1F49B-2412-4F39-A35F-93187D3A35FB}" type="sibTrans" cxnId="{0574B807-7EA3-47F9-9445-15E874A89ABC}">
      <dgm:prSet/>
      <dgm:spPr/>
      <dgm:t>
        <a:bodyPr/>
        <a:lstStyle/>
        <a:p>
          <a:endParaRPr lang="ru-RU"/>
        </a:p>
      </dgm:t>
    </dgm:pt>
    <dgm:pt modelId="{911B7767-93E3-49E0-8A2B-45190DFC92D4}">
      <dgm:prSet phldrT="[Текст]"/>
      <dgm:spPr/>
      <dgm:t>
        <a:bodyPr/>
        <a:lstStyle/>
        <a:p>
          <a:pPr algn="ctr"/>
          <a:r>
            <a:rPr lang="ru-RU" dirty="0"/>
            <a:t>35</a:t>
          </a:r>
        </a:p>
      </dgm:t>
    </dgm:pt>
    <dgm:pt modelId="{0DEF2352-CA47-478C-B338-1D51D9D3CCDC}" type="parTrans" cxnId="{84DA4EB5-62EA-4004-A2E9-203E417FC8FC}">
      <dgm:prSet/>
      <dgm:spPr/>
      <dgm:t>
        <a:bodyPr/>
        <a:lstStyle/>
        <a:p>
          <a:endParaRPr lang="ru-RU"/>
        </a:p>
      </dgm:t>
    </dgm:pt>
    <dgm:pt modelId="{DDDDB9A0-29A7-4702-B15F-B2AF3D5A3526}" type="sibTrans" cxnId="{84DA4EB5-62EA-4004-A2E9-203E417FC8FC}">
      <dgm:prSet/>
      <dgm:spPr/>
      <dgm:t>
        <a:bodyPr/>
        <a:lstStyle/>
        <a:p>
          <a:endParaRPr lang="ru-RU"/>
        </a:p>
      </dgm:t>
    </dgm:pt>
    <dgm:pt modelId="{90862EBE-D5B5-4747-9A44-ED2011901A9C}">
      <dgm:prSet phldrT="[Текст]"/>
      <dgm:spPr/>
      <dgm:t>
        <a:bodyPr/>
        <a:lstStyle/>
        <a:p>
          <a:r>
            <a:rPr lang="uk-UA" dirty="0"/>
            <a:t>І</a:t>
          </a:r>
          <a:r>
            <a:rPr lang="en-US" dirty="0"/>
            <a:t>V </a:t>
          </a:r>
          <a:r>
            <a:rPr lang="uk-UA" dirty="0"/>
            <a:t>курс</a:t>
          </a:r>
          <a:endParaRPr lang="ru-RU" dirty="0"/>
        </a:p>
      </dgm:t>
    </dgm:pt>
    <dgm:pt modelId="{CFF15CB2-7F00-4C35-8886-672D9C871D37}" type="parTrans" cxnId="{670EA037-8DC0-4C6E-BE08-E99273D0F766}">
      <dgm:prSet/>
      <dgm:spPr/>
      <dgm:t>
        <a:bodyPr/>
        <a:lstStyle/>
        <a:p>
          <a:endParaRPr lang="ru-RU"/>
        </a:p>
      </dgm:t>
    </dgm:pt>
    <dgm:pt modelId="{3268D1E6-A535-4102-900C-C012E1BCB2B4}" type="sibTrans" cxnId="{670EA037-8DC0-4C6E-BE08-E99273D0F766}">
      <dgm:prSet/>
      <dgm:spPr/>
      <dgm:t>
        <a:bodyPr/>
        <a:lstStyle/>
        <a:p>
          <a:endParaRPr lang="ru-RU"/>
        </a:p>
      </dgm:t>
    </dgm:pt>
    <dgm:pt modelId="{243FF406-6DAD-4570-8929-DDFF80C950AC}">
      <dgm:prSet phldrT="[Текст]"/>
      <dgm:spPr/>
      <dgm:t>
        <a:bodyPr/>
        <a:lstStyle/>
        <a:p>
          <a:pPr algn="ctr"/>
          <a:r>
            <a:rPr lang="ru-RU" dirty="0"/>
            <a:t>24</a:t>
          </a:r>
        </a:p>
      </dgm:t>
    </dgm:pt>
    <dgm:pt modelId="{5563721E-20A7-497B-B7E1-5F731C87D91B}" type="parTrans" cxnId="{598C168B-7AEE-48A7-BE9A-17183EDE2D88}">
      <dgm:prSet/>
      <dgm:spPr/>
      <dgm:t>
        <a:bodyPr/>
        <a:lstStyle/>
        <a:p>
          <a:endParaRPr lang="ru-RU"/>
        </a:p>
      </dgm:t>
    </dgm:pt>
    <dgm:pt modelId="{16AB1E86-38EB-4993-A504-3A5E45651B93}" type="sibTrans" cxnId="{598C168B-7AEE-48A7-BE9A-17183EDE2D88}">
      <dgm:prSet/>
      <dgm:spPr/>
      <dgm:t>
        <a:bodyPr/>
        <a:lstStyle/>
        <a:p>
          <a:endParaRPr lang="ru-RU"/>
        </a:p>
      </dgm:t>
    </dgm:pt>
    <dgm:pt modelId="{79CF6266-F487-403A-9498-3D22CCA2F008}" type="pres">
      <dgm:prSet presAssocID="{3851996B-1CA0-492B-8DEE-478143258114}" presName="Name0" presStyleCnt="0">
        <dgm:presLayoutVars>
          <dgm:dir/>
          <dgm:animLvl val="lvl"/>
          <dgm:resizeHandles val="exact"/>
        </dgm:presLayoutVars>
      </dgm:prSet>
      <dgm:spPr/>
    </dgm:pt>
    <dgm:pt modelId="{C846B942-A0D8-4B21-A69E-E3DF1F995639}" type="pres">
      <dgm:prSet presAssocID="{39E25949-D384-4A12-B8EF-896F34D9A800}" presName="composite" presStyleCnt="0"/>
      <dgm:spPr/>
    </dgm:pt>
    <dgm:pt modelId="{9C665F54-EA1C-4D94-A08B-F11016B833F2}" type="pres">
      <dgm:prSet presAssocID="{39E25949-D384-4A12-B8EF-896F34D9A80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E7ADF99-88AC-4F22-B132-F531E7D2E037}" type="pres">
      <dgm:prSet presAssocID="{39E25949-D384-4A12-B8EF-896F34D9A800}" presName="desTx" presStyleLbl="alignAccFollowNode1" presStyleIdx="0" presStyleCnt="3">
        <dgm:presLayoutVars>
          <dgm:bulletEnabled val="1"/>
        </dgm:presLayoutVars>
      </dgm:prSet>
      <dgm:spPr/>
    </dgm:pt>
    <dgm:pt modelId="{75C9B378-2F2E-4319-9001-C06DF714F555}" type="pres">
      <dgm:prSet presAssocID="{E253B333-5158-4AF7-B8B4-B10BFE0FE495}" presName="space" presStyleCnt="0"/>
      <dgm:spPr/>
    </dgm:pt>
    <dgm:pt modelId="{6AC52F0A-B40C-43A4-81CA-8D20CCD87647}" type="pres">
      <dgm:prSet presAssocID="{DF42C784-1EF9-4841-88D2-2DD10B2397A6}" presName="composite" presStyleCnt="0"/>
      <dgm:spPr/>
    </dgm:pt>
    <dgm:pt modelId="{F24EA3D8-3945-47E6-90D1-8A345343A35C}" type="pres">
      <dgm:prSet presAssocID="{DF42C784-1EF9-4841-88D2-2DD10B2397A6}" presName="parTx" presStyleLbl="alignNode1" presStyleIdx="1" presStyleCnt="3" custLinFactNeighborY="-9513">
        <dgm:presLayoutVars>
          <dgm:chMax val="0"/>
          <dgm:chPref val="0"/>
          <dgm:bulletEnabled val="1"/>
        </dgm:presLayoutVars>
      </dgm:prSet>
      <dgm:spPr/>
    </dgm:pt>
    <dgm:pt modelId="{C2FC2379-45B5-4D85-B953-D6D227E53E47}" type="pres">
      <dgm:prSet presAssocID="{DF42C784-1EF9-4841-88D2-2DD10B2397A6}" presName="desTx" presStyleLbl="alignAccFollowNode1" presStyleIdx="1" presStyleCnt="3">
        <dgm:presLayoutVars>
          <dgm:bulletEnabled val="1"/>
        </dgm:presLayoutVars>
      </dgm:prSet>
      <dgm:spPr/>
    </dgm:pt>
    <dgm:pt modelId="{1589A3BD-CA02-4A79-A235-D4A27420F74A}" type="pres">
      <dgm:prSet presAssocID="{09D1F49B-2412-4F39-A35F-93187D3A35FB}" presName="space" presStyleCnt="0"/>
      <dgm:spPr/>
    </dgm:pt>
    <dgm:pt modelId="{50192360-46F6-4FD2-9354-0FD916C2C963}" type="pres">
      <dgm:prSet presAssocID="{90862EBE-D5B5-4747-9A44-ED2011901A9C}" presName="composite" presStyleCnt="0"/>
      <dgm:spPr/>
    </dgm:pt>
    <dgm:pt modelId="{A5257506-5804-4C4F-BB27-BD98DB51E31C}" type="pres">
      <dgm:prSet presAssocID="{90862EBE-D5B5-4747-9A44-ED2011901A9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E828B3F-EBFA-4AD1-B2D5-3CF2EAA045EB}" type="pres">
      <dgm:prSet presAssocID="{90862EBE-D5B5-4747-9A44-ED2011901A9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574B807-7EA3-47F9-9445-15E874A89ABC}" srcId="{3851996B-1CA0-492B-8DEE-478143258114}" destId="{DF42C784-1EF9-4841-88D2-2DD10B2397A6}" srcOrd="1" destOrd="0" parTransId="{9B2D0832-583A-4732-AACB-0B5F6BBFA79F}" sibTransId="{09D1F49B-2412-4F39-A35F-93187D3A35FB}"/>
    <dgm:cxn modelId="{670EA037-8DC0-4C6E-BE08-E99273D0F766}" srcId="{3851996B-1CA0-492B-8DEE-478143258114}" destId="{90862EBE-D5B5-4747-9A44-ED2011901A9C}" srcOrd="2" destOrd="0" parTransId="{CFF15CB2-7F00-4C35-8886-672D9C871D37}" sibTransId="{3268D1E6-A535-4102-900C-C012E1BCB2B4}"/>
    <dgm:cxn modelId="{EA158644-EAF1-4D7E-9C40-D7C12605D040}" srcId="{3851996B-1CA0-492B-8DEE-478143258114}" destId="{39E25949-D384-4A12-B8EF-896F34D9A800}" srcOrd="0" destOrd="0" parTransId="{57E45BF1-C5AA-49D9-88A8-4EBC4CAF5E43}" sibTransId="{E253B333-5158-4AF7-B8B4-B10BFE0FE495}"/>
    <dgm:cxn modelId="{D2F17648-5356-497D-B81E-DA71C876C53E}" type="presOf" srcId="{243FF406-6DAD-4570-8929-DDFF80C950AC}" destId="{BE828B3F-EBFA-4AD1-B2D5-3CF2EAA045EB}" srcOrd="0" destOrd="0" presId="urn:microsoft.com/office/officeart/2005/8/layout/hList1"/>
    <dgm:cxn modelId="{40477768-C155-4AE3-B5BD-11B6DAE7AA5B}" type="presOf" srcId="{39E25949-D384-4A12-B8EF-896F34D9A800}" destId="{9C665F54-EA1C-4D94-A08B-F11016B833F2}" srcOrd="0" destOrd="0" presId="urn:microsoft.com/office/officeart/2005/8/layout/hList1"/>
    <dgm:cxn modelId="{598C168B-7AEE-48A7-BE9A-17183EDE2D88}" srcId="{90862EBE-D5B5-4747-9A44-ED2011901A9C}" destId="{243FF406-6DAD-4570-8929-DDFF80C950AC}" srcOrd="0" destOrd="0" parTransId="{5563721E-20A7-497B-B7E1-5F731C87D91B}" sibTransId="{16AB1E86-38EB-4993-A504-3A5E45651B93}"/>
    <dgm:cxn modelId="{0F38F78B-6960-464E-A80D-664550773C06}" type="presOf" srcId="{AF153CB9-0122-43EE-B49B-7D0BFE1635A1}" destId="{1E7ADF99-88AC-4F22-B132-F531E7D2E037}" srcOrd="0" destOrd="0" presId="urn:microsoft.com/office/officeart/2005/8/layout/hList1"/>
    <dgm:cxn modelId="{0071B0AE-180F-4985-95F6-B822674278E9}" type="presOf" srcId="{90862EBE-D5B5-4747-9A44-ED2011901A9C}" destId="{A5257506-5804-4C4F-BB27-BD98DB51E31C}" srcOrd="0" destOrd="0" presId="urn:microsoft.com/office/officeart/2005/8/layout/hList1"/>
    <dgm:cxn modelId="{84DA4EB5-62EA-4004-A2E9-203E417FC8FC}" srcId="{DF42C784-1EF9-4841-88D2-2DD10B2397A6}" destId="{911B7767-93E3-49E0-8A2B-45190DFC92D4}" srcOrd="0" destOrd="0" parTransId="{0DEF2352-CA47-478C-B338-1D51D9D3CCDC}" sibTransId="{DDDDB9A0-29A7-4702-B15F-B2AF3D5A3526}"/>
    <dgm:cxn modelId="{45DBFFD2-7C15-4B0F-880D-EE5102B5644C}" type="presOf" srcId="{3851996B-1CA0-492B-8DEE-478143258114}" destId="{79CF6266-F487-403A-9498-3D22CCA2F008}" srcOrd="0" destOrd="0" presId="urn:microsoft.com/office/officeart/2005/8/layout/hList1"/>
    <dgm:cxn modelId="{7D764FD4-9E8A-4BF7-9102-9CD4C99606F3}" type="presOf" srcId="{DF42C784-1EF9-4841-88D2-2DD10B2397A6}" destId="{F24EA3D8-3945-47E6-90D1-8A345343A35C}" srcOrd="0" destOrd="0" presId="urn:microsoft.com/office/officeart/2005/8/layout/hList1"/>
    <dgm:cxn modelId="{E05993D4-45B6-4654-8EFB-549657AB8436}" type="presOf" srcId="{911B7767-93E3-49E0-8A2B-45190DFC92D4}" destId="{C2FC2379-45B5-4D85-B953-D6D227E53E47}" srcOrd="0" destOrd="0" presId="urn:microsoft.com/office/officeart/2005/8/layout/hList1"/>
    <dgm:cxn modelId="{9E3A17FA-EFD3-4A23-8F9D-ACD6A66B469E}" srcId="{39E25949-D384-4A12-B8EF-896F34D9A800}" destId="{AF153CB9-0122-43EE-B49B-7D0BFE1635A1}" srcOrd="0" destOrd="0" parTransId="{226C9CB0-AAAA-494B-8B1D-E07F9CE5A721}" sibTransId="{DC63B63A-CD6B-4FC1-A01C-CF93AF534F88}"/>
    <dgm:cxn modelId="{840B53BB-A1AE-48B8-B3B7-3FAC7233B159}" type="presParOf" srcId="{79CF6266-F487-403A-9498-3D22CCA2F008}" destId="{C846B942-A0D8-4B21-A69E-E3DF1F995639}" srcOrd="0" destOrd="0" presId="urn:microsoft.com/office/officeart/2005/8/layout/hList1"/>
    <dgm:cxn modelId="{DBF2FAA3-7C43-45C5-A3D6-3209A9C1A53D}" type="presParOf" srcId="{C846B942-A0D8-4B21-A69E-E3DF1F995639}" destId="{9C665F54-EA1C-4D94-A08B-F11016B833F2}" srcOrd="0" destOrd="0" presId="urn:microsoft.com/office/officeart/2005/8/layout/hList1"/>
    <dgm:cxn modelId="{CE08F46A-6CEA-43C1-826F-D2DCB9B2A908}" type="presParOf" srcId="{C846B942-A0D8-4B21-A69E-E3DF1F995639}" destId="{1E7ADF99-88AC-4F22-B132-F531E7D2E037}" srcOrd="1" destOrd="0" presId="urn:microsoft.com/office/officeart/2005/8/layout/hList1"/>
    <dgm:cxn modelId="{70D8604A-14B8-4D68-8042-2D4A71261D16}" type="presParOf" srcId="{79CF6266-F487-403A-9498-3D22CCA2F008}" destId="{75C9B378-2F2E-4319-9001-C06DF714F555}" srcOrd="1" destOrd="0" presId="urn:microsoft.com/office/officeart/2005/8/layout/hList1"/>
    <dgm:cxn modelId="{7AA2FA9B-931A-40CC-AAB6-9D12F56AB8F0}" type="presParOf" srcId="{79CF6266-F487-403A-9498-3D22CCA2F008}" destId="{6AC52F0A-B40C-43A4-81CA-8D20CCD87647}" srcOrd="2" destOrd="0" presId="urn:microsoft.com/office/officeart/2005/8/layout/hList1"/>
    <dgm:cxn modelId="{030A1AA5-DF69-46E0-90BB-4E46014BFE2B}" type="presParOf" srcId="{6AC52F0A-B40C-43A4-81CA-8D20CCD87647}" destId="{F24EA3D8-3945-47E6-90D1-8A345343A35C}" srcOrd="0" destOrd="0" presId="urn:microsoft.com/office/officeart/2005/8/layout/hList1"/>
    <dgm:cxn modelId="{19355A7B-6666-4D68-87DD-D24E12DAB2E1}" type="presParOf" srcId="{6AC52F0A-B40C-43A4-81CA-8D20CCD87647}" destId="{C2FC2379-45B5-4D85-B953-D6D227E53E47}" srcOrd="1" destOrd="0" presId="urn:microsoft.com/office/officeart/2005/8/layout/hList1"/>
    <dgm:cxn modelId="{3B56F12E-5A60-4B5D-B10A-FDF16E9FAE96}" type="presParOf" srcId="{79CF6266-F487-403A-9498-3D22CCA2F008}" destId="{1589A3BD-CA02-4A79-A235-D4A27420F74A}" srcOrd="3" destOrd="0" presId="urn:microsoft.com/office/officeart/2005/8/layout/hList1"/>
    <dgm:cxn modelId="{7829C442-DF5C-4C99-A4E9-168F24F0511D}" type="presParOf" srcId="{79CF6266-F487-403A-9498-3D22CCA2F008}" destId="{50192360-46F6-4FD2-9354-0FD916C2C963}" srcOrd="4" destOrd="0" presId="urn:microsoft.com/office/officeart/2005/8/layout/hList1"/>
    <dgm:cxn modelId="{308FF6B1-E074-444E-9F69-5B368D7D2BD0}" type="presParOf" srcId="{50192360-46F6-4FD2-9354-0FD916C2C963}" destId="{A5257506-5804-4C4F-BB27-BD98DB51E31C}" srcOrd="0" destOrd="0" presId="urn:microsoft.com/office/officeart/2005/8/layout/hList1"/>
    <dgm:cxn modelId="{3A419968-52AF-4FF4-8C2A-69AAFEEA8211}" type="presParOf" srcId="{50192360-46F6-4FD2-9354-0FD916C2C963}" destId="{BE828B3F-EBFA-4AD1-B2D5-3CF2EAA045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65F54-EA1C-4D94-A08B-F11016B833F2}">
      <dsp:nvSpPr>
        <dsp:cNvPr id="0" name=""/>
        <dsp:cNvSpPr/>
      </dsp:nvSpPr>
      <dsp:spPr>
        <a:xfrm>
          <a:off x="3286" y="19584"/>
          <a:ext cx="3203971" cy="12815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86944" rIns="327152" bIns="186944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ІІ курс	</a:t>
          </a:r>
          <a:endParaRPr lang="ru-RU" sz="4600" kern="1200" dirty="0"/>
        </a:p>
      </dsp:txBody>
      <dsp:txXfrm>
        <a:off x="3286" y="19584"/>
        <a:ext cx="3203971" cy="1281588"/>
      </dsp:txXfrm>
    </dsp:sp>
    <dsp:sp modelId="{1E7ADF99-88AC-4F22-B132-F531E7D2E037}">
      <dsp:nvSpPr>
        <dsp:cNvPr id="0" name=""/>
        <dsp:cNvSpPr/>
      </dsp:nvSpPr>
      <dsp:spPr>
        <a:xfrm>
          <a:off x="3286" y="1301173"/>
          <a:ext cx="3203971" cy="2020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5364" tIns="245364" rIns="327152" bIns="368046" numCol="1" spcCol="1270" anchor="t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4600" kern="1200" dirty="0"/>
            <a:t>31</a:t>
          </a:r>
          <a:endParaRPr lang="ru-RU" sz="4600" kern="1200" dirty="0"/>
        </a:p>
      </dsp:txBody>
      <dsp:txXfrm>
        <a:off x="3286" y="1301173"/>
        <a:ext cx="3203971" cy="2020320"/>
      </dsp:txXfrm>
    </dsp:sp>
    <dsp:sp modelId="{F24EA3D8-3945-47E6-90D1-8A345343A35C}">
      <dsp:nvSpPr>
        <dsp:cNvPr id="0" name=""/>
        <dsp:cNvSpPr/>
      </dsp:nvSpPr>
      <dsp:spPr>
        <a:xfrm>
          <a:off x="3655814" y="0"/>
          <a:ext cx="3203971" cy="12815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86944" rIns="327152" bIns="186944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ІІІ курс</a:t>
          </a:r>
          <a:endParaRPr lang="ru-RU" sz="4600" kern="1200" dirty="0"/>
        </a:p>
      </dsp:txBody>
      <dsp:txXfrm>
        <a:off x="3655814" y="0"/>
        <a:ext cx="3203971" cy="1281588"/>
      </dsp:txXfrm>
    </dsp:sp>
    <dsp:sp modelId="{C2FC2379-45B5-4D85-B953-D6D227E53E47}">
      <dsp:nvSpPr>
        <dsp:cNvPr id="0" name=""/>
        <dsp:cNvSpPr/>
      </dsp:nvSpPr>
      <dsp:spPr>
        <a:xfrm>
          <a:off x="3655814" y="1301173"/>
          <a:ext cx="3203971" cy="2020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5364" tIns="245364" rIns="327152" bIns="368046" numCol="1" spcCol="1270" anchor="t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600" kern="1200" dirty="0"/>
            <a:t>35</a:t>
          </a:r>
        </a:p>
      </dsp:txBody>
      <dsp:txXfrm>
        <a:off x="3655814" y="1301173"/>
        <a:ext cx="3203971" cy="2020320"/>
      </dsp:txXfrm>
    </dsp:sp>
    <dsp:sp modelId="{A5257506-5804-4C4F-BB27-BD98DB51E31C}">
      <dsp:nvSpPr>
        <dsp:cNvPr id="0" name=""/>
        <dsp:cNvSpPr/>
      </dsp:nvSpPr>
      <dsp:spPr>
        <a:xfrm>
          <a:off x="7308342" y="19584"/>
          <a:ext cx="3203971" cy="12815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86944" rIns="327152" bIns="186944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І</a:t>
          </a:r>
          <a:r>
            <a:rPr lang="en-US" sz="4600" kern="1200" dirty="0"/>
            <a:t>V </a:t>
          </a:r>
          <a:r>
            <a:rPr lang="uk-UA" sz="4600" kern="1200" dirty="0"/>
            <a:t>курс</a:t>
          </a:r>
          <a:endParaRPr lang="ru-RU" sz="4600" kern="1200" dirty="0"/>
        </a:p>
      </dsp:txBody>
      <dsp:txXfrm>
        <a:off x="7308342" y="19584"/>
        <a:ext cx="3203971" cy="1281588"/>
      </dsp:txXfrm>
    </dsp:sp>
    <dsp:sp modelId="{BE828B3F-EBFA-4AD1-B2D5-3CF2EAA045EB}">
      <dsp:nvSpPr>
        <dsp:cNvPr id="0" name=""/>
        <dsp:cNvSpPr/>
      </dsp:nvSpPr>
      <dsp:spPr>
        <a:xfrm>
          <a:off x="7308342" y="1301173"/>
          <a:ext cx="3203971" cy="2020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5364" tIns="245364" rIns="327152" bIns="368046" numCol="1" spcCol="1270" anchor="t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600" kern="1200" dirty="0"/>
            <a:t>24</a:t>
          </a:r>
        </a:p>
      </dsp:txBody>
      <dsp:txXfrm>
        <a:off x="7308342" y="1301173"/>
        <a:ext cx="3203971" cy="202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53746-2619-4BC3-BA31-18C6721A513F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D5AD5-95F2-4989-953D-E860E284971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91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D5AD5-95F2-4989-953D-E860E284971F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56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D5AD5-95F2-4989-953D-E860E284971F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742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D5AD5-95F2-4989-953D-E860E284971F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258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CD7B-CB08-A90E-CE48-E762A85C3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75B5B03-BB54-0A97-EFD2-DF91B2F59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F8C8C5-2D6C-D1DA-A71E-4DB13103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0854-98D8-47F2-8995-117507EF7597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0FC8AA-93F1-045C-5937-C660FFB7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E6D7658-8538-BD45-E6E8-75B3381A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FC43-1613-49DA-862F-F496601803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90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89CFE-9232-4BCC-6A98-5A4CDD0A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169E030-49D1-4ECE-0CFA-2AE5519A8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A7732B-7A13-636A-3DAF-A4D78C78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0854-98D8-47F2-8995-117507EF7597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5C92C8-DE6C-729B-4C58-BD3F49B0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C13B7-21F0-7BA0-BDB5-285BA389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FC43-1613-49DA-862F-F496601803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771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DD6CE74-75E1-7523-ACA6-D8C00A9EA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9B83259-A1A4-CB0C-B987-85F89035F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CCA789-BCA5-5A5C-58E0-65E135EF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0854-98D8-47F2-8995-117507EF7597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27D624-A70C-51A3-1FB4-8A3165D6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A8AD65-4A02-1D66-6623-ACB74F15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FC43-1613-49DA-862F-F496601803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30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78308-518B-E0F2-21EA-26FC8D23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B82074-68CA-40C2-0B80-557AA9C98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EDCA50-2FD6-4897-10F9-853ED7E6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0854-98D8-47F2-8995-117507EF7597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48039F-6558-5890-78DA-F1BEBAE5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D8AD03-BAD2-FD53-0E15-020D245B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FC43-1613-49DA-862F-F496601803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321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915AF-8017-2116-0085-1EA17978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5A6760-92CB-FB3A-4B5A-8A70C567B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950708-7CA3-B77F-4B3E-58E67DEF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0854-98D8-47F2-8995-117507EF7597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08804B-5074-63EB-ADCE-C49F8D01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0B9F97-6849-222F-F94C-E9D0E74A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FC43-1613-49DA-862F-F496601803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02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89D51-5FB5-9ABD-43AF-EFE09D03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F7FF314-7B9C-C137-774F-B3803EBA5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797F157-E76E-1574-5813-FA51E9B7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724C2D-71BF-BCAF-9243-69FDFE03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0854-98D8-47F2-8995-117507EF7597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5AA840-4368-A911-18CE-8604AB0B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57729A-4F80-8394-F730-128FB821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FC43-1613-49DA-862F-F496601803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F8240-73A8-BB3F-E5FF-C04A60BB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49A99C2-529E-0E39-2451-C29D0A980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03F584-DFC4-DD6F-8823-28B9400D4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3376F9-4B22-EA1A-45D0-FC1AF5129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96FEA4B-889E-A291-1AFD-47FB44B1E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7C203F-A4FF-1DBA-62F9-0200FFE4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0854-98D8-47F2-8995-117507EF7597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F0426F1-82BC-A53E-6914-63F10F19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99CF759-79C9-C35C-9D5E-9C7D9BC8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FC43-1613-49DA-862F-F496601803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07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57481-3E9C-E1ED-35A3-713AE03C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9194AC1-E5B7-B109-5429-AB240FD9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0854-98D8-47F2-8995-117507EF7597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5C5319-AD1C-08AF-D89E-F5A742DE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AA7FD40-CF63-256F-5E92-6D721C44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FC43-1613-49DA-862F-F496601803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717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562D7D5-29EE-730E-D1D6-AED9A221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0854-98D8-47F2-8995-117507EF7597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468709E-3761-3B56-F32C-A62AA55E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D94C66F-152D-6576-4D48-40582A38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FC43-1613-49DA-862F-F496601803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563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BF068-5048-2FD0-8D39-692AF9D6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CAB03F-5B6C-B95B-B952-8A777ABAB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B8F70B-8399-656E-6749-B57558B28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843EA58-7178-37FE-6C09-DC2F93A3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0854-98D8-47F2-8995-117507EF7597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54464FC-89A0-A263-76A1-D8CCB89D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BFF72D-DFE6-9E53-D823-8FC40184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FC43-1613-49DA-862F-F496601803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12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DBB1-83BB-284A-1363-F5E4F7E7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5CB113A-8272-A34B-2529-4830A35BD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5EA5DD-5FDA-2321-AAEE-77C81EB2C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2BD5E3B-3DB3-27CB-D7E6-E892163B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0854-98D8-47F2-8995-117507EF7597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9C4BA0-C2FB-1E10-7CCC-CAE62FCC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EAEAF7-7A75-7D96-DA1A-FBEB0970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FC43-1613-49DA-862F-F496601803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61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A23914-F544-AAF0-D38F-7942835D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29A02B5-D40F-70D1-4FFD-82A8B1D8B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EFF0E0-AF58-586E-D455-4BE0B4AD7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B0854-98D8-47F2-8995-117507EF7597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A7BAF8-739A-C1D6-F9A2-C9E742C54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4855F3-A4B3-0ACE-6975-B18684AB1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FC43-1613-49DA-862F-F496601803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937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СЕБІЧНЕ ВИВЧЕННЯ ОСОБИСТОСТІ: ЗДОБУТТЯ ОСВІТНЬОГО РІВНЯ «МАГІСТР» НА  ПСИХОЛОГО-ПЕДАГОГІЧНОМУ ФАКУЛЬТЕТІ — КДПУ">
            <a:extLst>
              <a:ext uri="{FF2B5EF4-FFF2-40B4-BE49-F238E27FC236}">
                <a16:creationId xmlns:a16="http://schemas.microsoft.com/office/drawing/2014/main" id="{0E9BA6E9-07B6-4021-94A0-69236A155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r="18341"/>
          <a:stretch/>
        </p:blipFill>
        <p:spPr bwMode="auto">
          <a:xfrm>
            <a:off x="8124352" y="919167"/>
            <a:ext cx="4067648" cy="336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C75BA2-B7AE-4837-B4B7-605416D8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137" y="255803"/>
            <a:ext cx="10166267" cy="997528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>
                <a:solidFill>
                  <a:srgbClr val="C00000"/>
                </a:solidFill>
                <a:latin typeface="+mn-lt"/>
              </a:rPr>
            </a:br>
            <a:r>
              <a:rPr lang="uk-UA" sz="5300" b="1" dirty="0">
                <a:solidFill>
                  <a:srgbClr val="C00000"/>
                </a:solidFill>
                <a:latin typeface="+mn-lt"/>
              </a:rPr>
              <a:t>Відділення «Початкова освіта»</a:t>
            </a:r>
            <a:br>
              <a:rPr lang="uk-UA" sz="5300" b="1" dirty="0">
                <a:solidFill>
                  <a:srgbClr val="C00000"/>
                </a:solidFill>
                <a:latin typeface="+mn-lt"/>
              </a:rPr>
            </a:br>
            <a:endParaRPr lang="uk-UA" dirty="0">
              <a:latin typeface="+mn-lt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B4703A3-9C1C-4F32-B132-DFB5F0E0F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957419"/>
            <a:ext cx="11079678" cy="4351338"/>
          </a:xfrm>
        </p:spPr>
        <p:txBody>
          <a:bodyPr>
            <a:normAutofit/>
          </a:bodyPr>
          <a:lstStyle/>
          <a:p>
            <a:endParaRPr lang="uk-UA" sz="3200" dirty="0"/>
          </a:p>
          <a:p>
            <a:r>
              <a:rPr lang="uk-UA" sz="4800" b="1" dirty="0">
                <a:solidFill>
                  <a:schemeClr val="accent1">
                    <a:lumMod val="75000"/>
                  </a:schemeClr>
                </a:solidFill>
              </a:rPr>
              <a:t>09.01.2023 – </a:t>
            </a:r>
            <a:r>
              <a:rPr lang="uk-UA" sz="4800" b="1" dirty="0">
                <a:solidFill>
                  <a:srgbClr val="C00000"/>
                </a:solidFill>
              </a:rPr>
              <a:t>271 </a:t>
            </a:r>
            <a:r>
              <a:rPr lang="uk-UA" sz="4800" b="1" dirty="0">
                <a:solidFill>
                  <a:schemeClr val="accent1">
                    <a:lumMod val="75000"/>
                  </a:schemeClr>
                </a:solidFill>
              </a:rPr>
              <a:t>студент;</a:t>
            </a:r>
          </a:p>
          <a:p>
            <a:endParaRPr lang="uk-UA" sz="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4800" b="1" dirty="0">
                <a:solidFill>
                  <a:schemeClr val="accent1">
                    <a:lumMod val="75000"/>
                  </a:schemeClr>
                </a:solidFill>
              </a:rPr>
              <a:t>30.06.2023 – </a:t>
            </a:r>
            <a:r>
              <a:rPr lang="uk-UA" sz="4800" b="1" dirty="0">
                <a:solidFill>
                  <a:srgbClr val="C00000"/>
                </a:solidFill>
              </a:rPr>
              <a:t>264</a:t>
            </a:r>
            <a:r>
              <a:rPr lang="uk-UA" sz="4800" b="1" dirty="0">
                <a:solidFill>
                  <a:schemeClr val="accent1">
                    <a:lumMod val="75000"/>
                  </a:schemeClr>
                </a:solidFill>
              </a:rPr>
              <a:t> студенти;</a:t>
            </a:r>
            <a:endParaRPr lang="uk-UA" sz="9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9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4800" b="1" dirty="0">
                <a:solidFill>
                  <a:schemeClr val="accent1">
                    <a:lumMod val="75000"/>
                  </a:schemeClr>
                </a:solidFill>
              </a:rPr>
              <a:t>30.08.2023 – </a:t>
            </a:r>
            <a:r>
              <a:rPr lang="uk-UA" sz="4800" b="1" dirty="0">
                <a:solidFill>
                  <a:srgbClr val="C00000"/>
                </a:solidFill>
              </a:rPr>
              <a:t>282</a:t>
            </a:r>
            <a:r>
              <a:rPr lang="uk-UA" sz="4800" b="1" dirty="0">
                <a:solidFill>
                  <a:schemeClr val="accent1">
                    <a:lumMod val="75000"/>
                  </a:schemeClr>
                </a:solidFill>
              </a:rPr>
              <a:t> студенти.</a:t>
            </a: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29019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FD381-9505-4E36-B7E1-956F9ACE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260" y="365124"/>
            <a:ext cx="10475976" cy="756539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  <a:latin typeface="+mn-lt"/>
              </a:rPr>
              <a:t>Середній бал</a:t>
            </a:r>
            <a:endParaRPr lang="ru-RU" sz="4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5B2C41AE-4A81-429E-AFC4-06691962F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167601"/>
              </p:ext>
            </p:extLst>
          </p:nvPr>
        </p:nvGraphicFramePr>
        <p:xfrm>
          <a:off x="877825" y="1121663"/>
          <a:ext cx="10375393" cy="5166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5199">
                  <a:extLst>
                    <a:ext uri="{9D8B030D-6E8A-4147-A177-3AD203B41FA5}">
                      <a16:colId xmlns:a16="http://schemas.microsoft.com/office/drawing/2014/main" val="2645975302"/>
                    </a:ext>
                  </a:extLst>
                </a:gridCol>
                <a:gridCol w="1165508">
                  <a:extLst>
                    <a:ext uri="{9D8B030D-6E8A-4147-A177-3AD203B41FA5}">
                      <a16:colId xmlns:a16="http://schemas.microsoft.com/office/drawing/2014/main" val="1860811654"/>
                    </a:ext>
                  </a:extLst>
                </a:gridCol>
                <a:gridCol w="1395199">
                  <a:extLst>
                    <a:ext uri="{9D8B030D-6E8A-4147-A177-3AD203B41FA5}">
                      <a16:colId xmlns:a16="http://schemas.microsoft.com/office/drawing/2014/main" val="1423656909"/>
                    </a:ext>
                  </a:extLst>
                </a:gridCol>
                <a:gridCol w="1210134">
                  <a:extLst>
                    <a:ext uri="{9D8B030D-6E8A-4147-A177-3AD203B41FA5}">
                      <a16:colId xmlns:a16="http://schemas.microsoft.com/office/drawing/2014/main" val="2624272839"/>
                    </a:ext>
                  </a:extLst>
                </a:gridCol>
                <a:gridCol w="1395199">
                  <a:extLst>
                    <a:ext uri="{9D8B030D-6E8A-4147-A177-3AD203B41FA5}">
                      <a16:colId xmlns:a16="http://schemas.microsoft.com/office/drawing/2014/main" val="3759436265"/>
                    </a:ext>
                  </a:extLst>
                </a:gridCol>
                <a:gridCol w="1208822">
                  <a:extLst>
                    <a:ext uri="{9D8B030D-6E8A-4147-A177-3AD203B41FA5}">
                      <a16:colId xmlns:a16="http://schemas.microsoft.com/office/drawing/2014/main" val="2624603793"/>
                    </a:ext>
                  </a:extLst>
                </a:gridCol>
                <a:gridCol w="1396510">
                  <a:extLst>
                    <a:ext uri="{9D8B030D-6E8A-4147-A177-3AD203B41FA5}">
                      <a16:colId xmlns:a16="http://schemas.microsoft.com/office/drawing/2014/main" val="2826911733"/>
                    </a:ext>
                  </a:extLst>
                </a:gridCol>
                <a:gridCol w="1208822">
                  <a:extLst>
                    <a:ext uri="{9D8B030D-6E8A-4147-A177-3AD203B41FA5}">
                      <a16:colId xmlns:a16="http://schemas.microsoft.com/office/drawing/2014/main" val="1666072988"/>
                    </a:ext>
                  </a:extLst>
                </a:gridCol>
              </a:tblGrid>
              <a:tr h="103327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4000" dirty="0">
                          <a:solidFill>
                            <a:srgbClr val="002060"/>
                          </a:solidFill>
                          <a:effectLst/>
                        </a:rPr>
                        <a:t>І курс</a:t>
                      </a:r>
                      <a:endParaRPr lang="uk-UA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4000" dirty="0">
                          <a:solidFill>
                            <a:srgbClr val="002060"/>
                          </a:solidFill>
                          <a:effectLst/>
                        </a:rPr>
                        <a:t>ІІ курс</a:t>
                      </a:r>
                      <a:endParaRPr lang="uk-UA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4000" dirty="0">
                          <a:solidFill>
                            <a:srgbClr val="002060"/>
                          </a:solidFill>
                          <a:effectLst/>
                        </a:rPr>
                        <a:t>ІІІ курс</a:t>
                      </a:r>
                      <a:endParaRPr lang="uk-UA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uk-UA" sz="4000" dirty="0">
                          <a:solidFill>
                            <a:srgbClr val="002060"/>
                          </a:solidFill>
                          <a:effectLst/>
                        </a:rPr>
                        <a:t>І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V</a:t>
                      </a:r>
                      <a:r>
                        <a:rPr lang="uk-UA" sz="4000" dirty="0">
                          <a:solidFill>
                            <a:srgbClr val="002060"/>
                          </a:solidFill>
                          <a:effectLst/>
                        </a:rPr>
                        <a:t> курс</a:t>
                      </a:r>
                      <a:endParaRPr lang="uk-UA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094162"/>
                  </a:ext>
                </a:extLst>
              </a:tr>
              <a:tr h="103327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uk-UA" sz="4000" dirty="0">
                          <a:solidFill>
                            <a:srgbClr val="002060"/>
                          </a:solidFill>
                          <a:effectLst/>
                        </a:rPr>
                        <a:t>111</a:t>
                      </a:r>
                      <a:endParaRPr lang="uk-UA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4,3</a:t>
                      </a:r>
                      <a:endParaRPr lang="uk-UA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002060"/>
                          </a:solidFill>
                          <a:effectLst/>
                        </a:rPr>
                        <a:t>121</a:t>
                      </a:r>
                      <a:endParaRPr lang="uk-UA" sz="3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4,3</a:t>
                      </a:r>
                      <a:endParaRPr lang="uk-UA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002060"/>
                          </a:solidFill>
                          <a:effectLst/>
                        </a:rPr>
                        <a:t>131</a:t>
                      </a:r>
                      <a:endParaRPr lang="uk-UA" sz="3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C00000"/>
                          </a:solidFill>
                          <a:effectLst/>
                        </a:rPr>
                        <a:t>4,05</a:t>
                      </a:r>
                      <a:endParaRPr lang="uk-UA" sz="3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002060"/>
                          </a:solidFill>
                          <a:effectLst/>
                        </a:rPr>
                        <a:t>141</a:t>
                      </a:r>
                      <a:endParaRPr lang="uk-UA" sz="3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FF0000"/>
                          </a:solidFill>
                          <a:effectLst/>
                        </a:rPr>
                        <a:t>4,3</a:t>
                      </a:r>
                      <a:endParaRPr lang="uk-UA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604131"/>
                  </a:ext>
                </a:extLst>
              </a:tr>
              <a:tr h="103327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uk-UA" sz="4000" dirty="0">
                          <a:solidFill>
                            <a:srgbClr val="002060"/>
                          </a:solidFill>
                          <a:effectLst/>
                        </a:rPr>
                        <a:t>112</a:t>
                      </a:r>
                      <a:endParaRPr lang="uk-UA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</a:t>
                      </a:r>
                      <a:endParaRPr lang="uk-UA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002060"/>
                          </a:solidFill>
                          <a:effectLst/>
                        </a:rPr>
                        <a:t>122</a:t>
                      </a:r>
                      <a:endParaRPr lang="uk-UA" sz="3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</a:t>
                      </a:r>
                      <a:endParaRPr lang="uk-UA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002060"/>
                          </a:solidFill>
                          <a:effectLst/>
                        </a:rPr>
                        <a:t>132</a:t>
                      </a:r>
                      <a:endParaRPr lang="uk-UA" sz="3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dirty="0">
                          <a:effectLst/>
                        </a:rPr>
                        <a:t>3,88</a:t>
                      </a:r>
                      <a:endParaRPr lang="uk-UA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002060"/>
                          </a:solidFill>
                          <a:effectLst/>
                        </a:rPr>
                        <a:t>142</a:t>
                      </a:r>
                      <a:endParaRPr lang="uk-UA" sz="3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4,24</a:t>
                      </a:r>
                      <a:endParaRPr lang="uk-UA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171639"/>
                  </a:ext>
                </a:extLst>
              </a:tr>
              <a:tr h="103327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uk-UA" sz="4000" dirty="0">
                          <a:solidFill>
                            <a:srgbClr val="002060"/>
                          </a:solidFill>
                          <a:effectLst/>
                        </a:rPr>
                        <a:t>113</a:t>
                      </a:r>
                      <a:endParaRPr lang="uk-UA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3,85</a:t>
                      </a:r>
                      <a:endParaRPr lang="uk-UA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002060"/>
                          </a:solidFill>
                          <a:effectLst/>
                        </a:rPr>
                        <a:t>123</a:t>
                      </a:r>
                      <a:endParaRPr lang="uk-UA" sz="3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4,2</a:t>
                      </a:r>
                      <a:endParaRPr lang="uk-UA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002060"/>
                          </a:solidFill>
                          <a:effectLst/>
                        </a:rPr>
                        <a:t>133</a:t>
                      </a:r>
                      <a:endParaRPr lang="uk-UA" sz="3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dirty="0">
                          <a:effectLst/>
                        </a:rPr>
                        <a:t>3,94</a:t>
                      </a:r>
                      <a:endParaRPr lang="uk-UA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002060"/>
                          </a:solidFill>
                          <a:effectLst/>
                        </a:rPr>
                        <a:t>143</a:t>
                      </a:r>
                      <a:endParaRPr lang="uk-UA" sz="3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b="0" dirty="0">
                          <a:solidFill>
                            <a:schemeClr val="tx1"/>
                          </a:solidFill>
                          <a:effectLst/>
                        </a:rPr>
                        <a:t>4,05</a:t>
                      </a:r>
                      <a:endParaRPr lang="uk-UA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031985"/>
                  </a:ext>
                </a:extLst>
              </a:tr>
              <a:tr h="103327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uk-UA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uk-UA" sz="4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uk-UA" sz="4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uk-UA" sz="4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083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86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Задний План, Листья, Трава, Природа">
            <a:extLst>
              <a:ext uri="{FF2B5EF4-FFF2-40B4-BE49-F238E27FC236}">
                <a16:creationId xmlns:a16="http://schemas.microsoft.com/office/drawing/2014/main" id="{B17ADF47-A9D9-435E-028C-0FF85DAE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69"/>
                    </a14:imgEffect>
                    <a14:imgEffect>
                      <a14:saturation sa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51698A-DC17-86B7-9D28-1438EBC266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1" r="7636"/>
          <a:stretch/>
        </p:blipFill>
        <p:spPr>
          <a:xfrm>
            <a:off x="693683" y="464815"/>
            <a:ext cx="4414765" cy="2750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58EF75-C366-CE94-DFB6-03D5E0617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183" y="3429000"/>
            <a:ext cx="3927675" cy="2945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BCDE3F-1EAC-F0AA-97DE-D38E4C823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662" y="464816"/>
            <a:ext cx="3415021" cy="2561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CFA89C-441C-3E94-AF96-98E98E1982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9" y="3642883"/>
            <a:ext cx="3800237" cy="2964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07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EDAA8C6-1C2C-AECD-8566-600572C22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5583"/>
            <a:ext cx="9144000" cy="2851202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Моніторинг успішності студентів відділення "Початкова освіта", </a:t>
            </a:r>
            <a:br>
              <a:rPr lang="uk-UA" sz="4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ІІ півріччя </a:t>
            </a:r>
            <a:br>
              <a:rPr lang="uk-UA" sz="4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2022-2023 </a:t>
            </a:r>
            <a:r>
              <a:rPr lang="uk-UA" sz="4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н.р</a:t>
            </a:r>
            <a:r>
              <a:rPr lang="uk-UA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72256491-3AFF-1794-C582-A10E52ECF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4761" y="5437238"/>
            <a:ext cx="4522839" cy="695632"/>
          </a:xfrm>
        </p:spPr>
        <p:txBody>
          <a:bodyPr>
            <a:normAutofit fontScale="85000" lnSpcReduction="20000"/>
          </a:bodyPr>
          <a:lstStyle/>
          <a:p>
            <a:endParaRPr lang="uk-UA" b="1" dirty="0">
              <a:solidFill>
                <a:srgbClr val="002060"/>
              </a:solidFill>
            </a:endParaRPr>
          </a:p>
          <a:p>
            <a:r>
              <a:rPr lang="uk-UA" b="1" dirty="0">
                <a:solidFill>
                  <a:srgbClr val="002060"/>
                </a:solidFill>
              </a:rPr>
              <a:t>Голуб Людмила Володимирівна</a:t>
            </a:r>
          </a:p>
        </p:txBody>
      </p:sp>
      <p:sp>
        <p:nvSpPr>
          <p:cNvPr id="6" name="Підзаголовок 4">
            <a:extLst>
              <a:ext uri="{FF2B5EF4-FFF2-40B4-BE49-F238E27FC236}">
                <a16:creationId xmlns:a16="http://schemas.microsoft.com/office/drawing/2014/main" id="{4F98ECC0-4612-EC0A-3D9B-163F31DDABCF}"/>
              </a:ext>
            </a:extLst>
          </p:cNvPr>
          <p:cNvSpPr txBox="1">
            <a:spLocks/>
          </p:cNvSpPr>
          <p:nvPr/>
        </p:nvSpPr>
        <p:spPr>
          <a:xfrm>
            <a:off x="1632155" y="344130"/>
            <a:ext cx="8652387" cy="695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1600" b="1" dirty="0">
              <a:solidFill>
                <a:srgbClr val="002060"/>
              </a:solidFill>
            </a:endParaRPr>
          </a:p>
          <a:p>
            <a:r>
              <a:rPr lang="uk-UA" sz="1600" b="1" dirty="0">
                <a:solidFill>
                  <a:srgbClr val="002060"/>
                </a:solidFill>
              </a:rPr>
              <a:t>Коростишівський педагогічний фаховий коледж імені </a:t>
            </a:r>
            <a:r>
              <a:rPr lang="uk-UA" sz="1600" b="1" dirty="0" err="1">
                <a:solidFill>
                  <a:srgbClr val="002060"/>
                </a:solidFill>
              </a:rPr>
              <a:t>І.Я.Франка</a:t>
            </a:r>
            <a:r>
              <a:rPr lang="uk-UA" sz="1600" b="1" dirty="0">
                <a:solidFill>
                  <a:srgbClr val="002060"/>
                </a:solidFill>
              </a:rPr>
              <a:t> </a:t>
            </a:r>
          </a:p>
          <a:p>
            <a:r>
              <a:rPr lang="uk-UA" sz="1600" b="1" dirty="0">
                <a:solidFill>
                  <a:srgbClr val="002060"/>
                </a:solidFill>
              </a:rPr>
              <a:t>Житомирської </a:t>
            </a:r>
            <a:r>
              <a:rPr lang="uk-UA" sz="1600" b="1" dirty="0" err="1">
                <a:solidFill>
                  <a:srgbClr val="002060"/>
                </a:solidFill>
              </a:rPr>
              <a:t>обласнрої</a:t>
            </a:r>
            <a:r>
              <a:rPr lang="uk-UA" sz="1600" b="1" dirty="0">
                <a:solidFill>
                  <a:srgbClr val="002060"/>
                </a:solidFill>
              </a:rPr>
              <a:t> ради</a:t>
            </a:r>
          </a:p>
        </p:txBody>
      </p:sp>
    </p:spTree>
    <p:extLst>
      <p:ext uri="{BB962C8B-B14F-4D97-AF65-F5344CB8AC3E}">
        <p14:creationId xmlns:p14="http://schemas.microsoft.com/office/powerpoint/2010/main" val="126029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95A1218F-DF5B-44D9-AF83-D0B7B0392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44047"/>
              </p:ext>
            </p:extLst>
          </p:nvPr>
        </p:nvGraphicFramePr>
        <p:xfrm>
          <a:off x="716478" y="1033597"/>
          <a:ext cx="10759044" cy="4341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5325">
                  <a:extLst>
                    <a:ext uri="{9D8B030D-6E8A-4147-A177-3AD203B41FA5}">
                      <a16:colId xmlns:a16="http://schemas.microsoft.com/office/drawing/2014/main" val="3515433335"/>
                    </a:ext>
                  </a:extLst>
                </a:gridCol>
                <a:gridCol w="2434573">
                  <a:extLst>
                    <a:ext uri="{9D8B030D-6E8A-4147-A177-3AD203B41FA5}">
                      <a16:colId xmlns:a16="http://schemas.microsoft.com/office/drawing/2014/main" val="3262365117"/>
                    </a:ext>
                  </a:extLst>
                </a:gridCol>
                <a:gridCol w="2434573">
                  <a:extLst>
                    <a:ext uri="{9D8B030D-6E8A-4147-A177-3AD203B41FA5}">
                      <a16:colId xmlns:a16="http://schemas.microsoft.com/office/drawing/2014/main" val="2770573336"/>
                    </a:ext>
                  </a:extLst>
                </a:gridCol>
                <a:gridCol w="2434573">
                  <a:extLst>
                    <a:ext uri="{9D8B030D-6E8A-4147-A177-3AD203B41FA5}">
                      <a16:colId xmlns:a16="http://schemas.microsoft.com/office/drawing/2014/main" val="2365870001"/>
                    </a:ext>
                  </a:extLst>
                </a:gridCol>
              </a:tblGrid>
              <a:tr h="65270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effectLst/>
                        </a:rPr>
                        <a:t> 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2020-2021</a:t>
                      </a:r>
                      <a:endParaRPr lang="uk-UA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2021-2022</a:t>
                      </a:r>
                      <a:endParaRPr lang="uk-UA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2022-2023</a:t>
                      </a:r>
                      <a:endParaRPr lang="uk-UA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711728"/>
                  </a:ext>
                </a:extLst>
              </a:tr>
              <a:tr h="1054068">
                <a:tc>
                  <a:txBody>
                    <a:bodyPr/>
                    <a:lstStyle/>
                    <a:p>
                      <a:pPr algn="just"/>
                      <a:r>
                        <a:rPr lang="uk-UA" sz="3600" dirty="0">
                          <a:effectLst/>
                        </a:rPr>
                        <a:t>Середній бал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/>
                          </a:solidFill>
                          <a:effectLst/>
                        </a:rPr>
                        <a:t>3,95</a:t>
                      </a:r>
                      <a:endParaRPr lang="uk-UA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4,04</a:t>
                      </a:r>
                      <a:endParaRPr lang="uk-UA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4,09</a:t>
                      </a:r>
                      <a:endParaRPr lang="uk-UA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94463"/>
                  </a:ext>
                </a:extLst>
              </a:tr>
              <a:tr h="1581101">
                <a:tc>
                  <a:txBody>
                    <a:bodyPr/>
                    <a:lstStyle/>
                    <a:p>
                      <a:pPr algn="just"/>
                      <a:r>
                        <a:rPr lang="uk-UA" sz="3600" dirty="0">
                          <a:effectLst/>
                        </a:rPr>
                        <a:t>Абсолютна успішність</a:t>
                      </a:r>
                      <a:endParaRPr lang="uk-U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/>
                          </a:solidFill>
                          <a:effectLst/>
                        </a:rPr>
                        <a:t>99,1</a:t>
                      </a:r>
                      <a:endParaRPr lang="uk-UA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uk-UA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uk-UA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518390"/>
                  </a:ext>
                </a:extLst>
              </a:tr>
              <a:tr h="1054068">
                <a:tc>
                  <a:txBody>
                    <a:bodyPr/>
                    <a:lstStyle/>
                    <a:p>
                      <a:pPr algn="just"/>
                      <a:r>
                        <a:rPr lang="uk-UA" sz="3600">
                          <a:effectLst/>
                        </a:rPr>
                        <a:t>Якість знань</a:t>
                      </a:r>
                      <a:endParaRPr lang="uk-U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/>
                          </a:solidFill>
                          <a:effectLst/>
                        </a:rPr>
                        <a:t>70,4</a:t>
                      </a:r>
                      <a:endParaRPr lang="uk-UA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>
                          <a:solidFill>
                            <a:schemeClr val="tx1"/>
                          </a:solidFill>
                          <a:effectLst/>
                        </a:rPr>
                        <a:t>73,3</a:t>
                      </a:r>
                      <a:endParaRPr lang="uk-UA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rgbClr val="C00000"/>
                          </a:solidFill>
                          <a:effectLst/>
                        </a:rPr>
                        <a:t>74,66</a:t>
                      </a:r>
                      <a:endParaRPr lang="uk-UA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881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9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7CF23-DC44-406E-8119-D0CCD1CE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243840"/>
            <a:ext cx="10515600" cy="2133600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6000" b="1" dirty="0">
                <a:solidFill>
                  <a:srgbClr val="C00000"/>
                </a:solidFill>
                <a:latin typeface="+mn-lt"/>
              </a:rPr>
              <a:t>Стипендія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</a:t>
            </a:r>
            <a:b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4000" b="1" dirty="0">
                <a:solidFill>
                  <a:srgbClr val="C00000"/>
                </a:solidFill>
                <a:latin typeface="+mn-lt"/>
              </a:rPr>
              <a:t>90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студентів (44%)- академічна, </a:t>
            </a:r>
            <a:b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із них: </a:t>
            </a:r>
            <a:r>
              <a:rPr lang="uk-UA" sz="4000" b="1" dirty="0">
                <a:solidFill>
                  <a:srgbClr val="C00000"/>
                </a:solidFill>
                <a:latin typeface="+mn-lt"/>
              </a:rPr>
              <a:t>17 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– академічна стипендія за особливі успіхи в навчанні</a:t>
            </a:r>
            <a:br>
              <a:rPr lang="uk-UA" sz="6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E2FCEB99-8C94-4050-9685-523B3F555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312032"/>
              </p:ext>
            </p:extLst>
          </p:nvPr>
        </p:nvGraphicFramePr>
        <p:xfrm>
          <a:off x="838200" y="2542032"/>
          <a:ext cx="10515600" cy="334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154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BA4BC281-1E10-47D7-84F9-47C9826AB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42119"/>
              </p:ext>
            </p:extLst>
          </p:nvPr>
        </p:nvGraphicFramePr>
        <p:xfrm>
          <a:off x="760337" y="578249"/>
          <a:ext cx="11091554" cy="5294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8292">
                  <a:extLst>
                    <a:ext uri="{9D8B030D-6E8A-4147-A177-3AD203B41FA5}">
                      <a16:colId xmlns:a16="http://schemas.microsoft.com/office/drawing/2014/main" val="2846268257"/>
                    </a:ext>
                  </a:extLst>
                </a:gridCol>
                <a:gridCol w="2476909">
                  <a:extLst>
                    <a:ext uri="{9D8B030D-6E8A-4147-A177-3AD203B41FA5}">
                      <a16:colId xmlns:a16="http://schemas.microsoft.com/office/drawing/2014/main" val="817535537"/>
                    </a:ext>
                  </a:extLst>
                </a:gridCol>
                <a:gridCol w="3115272">
                  <a:extLst>
                    <a:ext uri="{9D8B030D-6E8A-4147-A177-3AD203B41FA5}">
                      <a16:colId xmlns:a16="http://schemas.microsoft.com/office/drawing/2014/main" val="3171887785"/>
                    </a:ext>
                  </a:extLst>
                </a:gridCol>
                <a:gridCol w="2949182">
                  <a:extLst>
                    <a:ext uri="{9D8B030D-6E8A-4147-A177-3AD203B41FA5}">
                      <a16:colId xmlns:a16="http://schemas.microsoft.com/office/drawing/2014/main" val="3285500406"/>
                    </a:ext>
                  </a:extLst>
                </a:gridCol>
                <a:gridCol w="471899">
                  <a:extLst>
                    <a:ext uri="{9D8B030D-6E8A-4147-A177-3AD203B41FA5}">
                      <a16:colId xmlns:a16="http://schemas.microsoft.com/office/drawing/2014/main" val="238230907"/>
                    </a:ext>
                  </a:extLst>
                </a:gridCol>
              </a:tblGrid>
              <a:tr h="673741">
                <a:tc gridSpan="5">
                  <a:txBody>
                    <a:bodyPr/>
                    <a:lstStyle/>
                    <a:p>
                      <a:pPr algn="ctr"/>
                      <a:r>
                        <a:rPr lang="uk-UA" sz="3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Навчалося на «добре» та «відмінно»</a:t>
                      </a:r>
                      <a:endParaRPr lang="uk-UA" sz="32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15976"/>
                  </a:ext>
                </a:extLst>
              </a:tr>
              <a:tr h="673741">
                <a:tc>
                  <a:txBody>
                    <a:bodyPr/>
                    <a:lstStyle/>
                    <a:p>
                      <a:pPr algn="just"/>
                      <a:r>
                        <a:rPr lang="uk-UA" sz="3200">
                          <a:effectLst/>
                          <a:latin typeface="+mn-lt"/>
                        </a:rPr>
                        <a:t> 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2020-2021</a:t>
                      </a:r>
                      <a:endParaRPr lang="uk-UA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2021-2022</a:t>
                      </a:r>
                      <a:endParaRPr lang="uk-UA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2022-2023</a:t>
                      </a:r>
                      <a:endParaRPr lang="uk-UA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2800">
                          <a:effectLst/>
                          <a:latin typeface="+mn-lt"/>
                        </a:rPr>
                        <a:t> 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9229988"/>
                  </a:ext>
                </a:extLst>
              </a:tr>
              <a:tr h="707741">
                <a:tc>
                  <a:txBody>
                    <a:bodyPr/>
                    <a:lstStyle/>
                    <a:p>
                      <a:pPr algn="just"/>
                      <a:r>
                        <a:rPr lang="uk-UA" sz="3200">
                          <a:effectLst/>
                          <a:latin typeface="+mn-lt"/>
                        </a:rPr>
                        <a:t>І курс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uk-UA" sz="2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2800">
                          <a:effectLst/>
                          <a:latin typeface="+mn-lt"/>
                        </a:rPr>
                        <a:t> 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1765190"/>
                  </a:ext>
                </a:extLst>
              </a:tr>
              <a:tr h="673741">
                <a:tc>
                  <a:txBody>
                    <a:bodyPr/>
                    <a:lstStyle/>
                    <a:p>
                      <a:pPr algn="just"/>
                      <a:r>
                        <a:rPr lang="uk-UA" sz="3200">
                          <a:effectLst/>
                          <a:latin typeface="+mn-lt"/>
                        </a:rPr>
                        <a:t>ІІ курс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27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38</a:t>
                      </a:r>
                      <a:endParaRPr lang="uk-UA" sz="2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2800">
                          <a:effectLst/>
                          <a:latin typeface="+mn-lt"/>
                        </a:rPr>
                        <a:t> 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44509"/>
                  </a:ext>
                </a:extLst>
              </a:tr>
              <a:tr h="673741">
                <a:tc>
                  <a:txBody>
                    <a:bodyPr/>
                    <a:lstStyle/>
                    <a:p>
                      <a:pPr algn="just"/>
                      <a:r>
                        <a:rPr lang="uk-UA" sz="3200">
                          <a:effectLst/>
                          <a:latin typeface="+mn-lt"/>
                        </a:rPr>
                        <a:t>ІІІ курс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</a:t>
                      </a:r>
                      <a:endParaRPr lang="uk-UA" sz="2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2800">
                          <a:effectLst/>
                          <a:latin typeface="+mn-lt"/>
                        </a:rPr>
                        <a:t> 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5315774"/>
                  </a:ext>
                </a:extLst>
              </a:tr>
              <a:tr h="673741">
                <a:tc>
                  <a:txBody>
                    <a:bodyPr/>
                    <a:lstStyle/>
                    <a:p>
                      <a:pPr algn="just"/>
                      <a:r>
                        <a:rPr lang="uk-UA" sz="3200" dirty="0">
                          <a:effectLst/>
                          <a:latin typeface="+mn-lt"/>
                        </a:rPr>
                        <a:t>І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V </a:t>
                      </a:r>
                      <a:r>
                        <a:rPr lang="uk-UA" sz="3200" dirty="0">
                          <a:effectLst/>
                          <a:latin typeface="+mn-lt"/>
                        </a:rPr>
                        <a:t>курс</a:t>
                      </a:r>
                      <a:endParaRPr lang="uk-UA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33</a:t>
                      </a:r>
                      <a:endParaRPr lang="uk-UA" sz="2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2800">
                          <a:effectLst/>
                          <a:latin typeface="+mn-lt"/>
                        </a:rPr>
                        <a:t> 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1040176"/>
                  </a:ext>
                </a:extLst>
              </a:tr>
              <a:tr h="1218325">
                <a:tc>
                  <a:txBody>
                    <a:bodyPr/>
                    <a:lstStyle/>
                    <a:p>
                      <a:pPr algn="just"/>
                      <a:r>
                        <a:rPr lang="uk-UA" sz="3200">
                          <a:effectLst/>
                          <a:latin typeface="+mn-lt"/>
                        </a:rPr>
                        <a:t> 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124 (40,8%)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 (43,6%)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127 (48,5%)</a:t>
                      </a:r>
                      <a:endParaRPr lang="uk-UA" sz="2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2800" dirty="0">
                          <a:effectLst/>
                          <a:latin typeface="+mn-lt"/>
                        </a:rPr>
                        <a:t> </a:t>
                      </a:r>
                      <a:endParaRPr lang="uk-UA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343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4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79521-B4DE-4156-B8F3-7B97E0C5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29" y="743712"/>
            <a:ext cx="2884932" cy="195072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+mn-lt"/>
              </a:rPr>
              <a:t>Відмінники</a:t>
            </a:r>
            <a:r>
              <a:rPr lang="uk-UA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uk-UA" sz="4000" b="1" dirty="0">
                <a:solidFill>
                  <a:srgbClr val="C00000"/>
                </a:solidFill>
                <a:latin typeface="+mn-lt"/>
              </a:rPr>
              <a:t>навчання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8" name="Picture 4" descr="Вітаємо відмінників навчання за підсумком І семестру – КГ №37 КМР">
            <a:extLst>
              <a:ext uri="{FF2B5EF4-FFF2-40B4-BE49-F238E27FC236}">
                <a16:creationId xmlns:a16="http://schemas.microsoft.com/office/drawing/2014/main" id="{FAC26EF9-0572-A8BE-7100-25C19F3FC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" y="3310103"/>
            <a:ext cx="3396548" cy="195072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B0116BD8-9AD0-0E23-A786-40C70FB98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74684"/>
              </p:ext>
            </p:extLst>
          </p:nvPr>
        </p:nvGraphicFramePr>
        <p:xfrm>
          <a:off x="4364736" y="298687"/>
          <a:ext cx="6352032" cy="62606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06076">
                  <a:extLst>
                    <a:ext uri="{9D8B030D-6E8A-4147-A177-3AD203B41FA5}">
                      <a16:colId xmlns:a16="http://schemas.microsoft.com/office/drawing/2014/main" val="3099765266"/>
                    </a:ext>
                  </a:extLst>
                </a:gridCol>
                <a:gridCol w="2145956">
                  <a:extLst>
                    <a:ext uri="{9D8B030D-6E8A-4147-A177-3AD203B41FA5}">
                      <a16:colId xmlns:a16="http://schemas.microsoft.com/office/drawing/2014/main" val="2844572168"/>
                    </a:ext>
                  </a:extLst>
                </a:gridCol>
              </a:tblGrid>
              <a:tr h="250425">
                <a:tc>
                  <a:txBody>
                    <a:bodyPr/>
                    <a:lstStyle/>
                    <a:p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</a:rPr>
                        <a:t>Руденок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 Марія Андріївна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90170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Духневич Олександра Олександрівна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89622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Катюха Марина Сергіївна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43850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Погребецька Анастасія Вікторівна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050618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Захарчук Ангеліна Дмитрівна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198885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Герасимчук Юлія Сергіївна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39727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Зайченко Каріна Вадимівна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79671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Калітка Віталіна Віталіївна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82677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Самійлик Юлія Сергіївна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4386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Дробишева Єлізавета Андріївна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88578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Столяренко Марія Іванівна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677565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Іващук Олександра Олександрівна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09017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Куліш Марія Олександрівна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272238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</a:rPr>
                        <a:t>Беседовська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 Тетяна Ігорівна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033334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Дем’янчук Яна Ярославівна 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53294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Сотніченко Дарина Олександрівна 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262016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Корчемна Ярослава Ярославівна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80103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Волотівська Інеса Володимирівна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141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712358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Максименко Дарія Андріївна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141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72123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Рибак Юлія Віталіївна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141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936288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Демченко Катерина Ігорівна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141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172677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Ярошенко Валентина Вадимівна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141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35209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Столяренко Юрій Іванович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142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196096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Товкач Олександра Павлівна 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155587"/>
                  </a:ext>
                </a:extLst>
              </a:tr>
              <a:tr h="25042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Добровольська Марина Валентинівна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46" marR="5594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14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63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F87906-9509-464A-801B-E3F76C3227FC}"/>
              </a:ext>
            </a:extLst>
          </p:cNvPr>
          <p:cNvSpPr txBox="1"/>
          <p:nvPr/>
        </p:nvSpPr>
        <p:spPr>
          <a:xfrm>
            <a:off x="486269" y="1137138"/>
            <a:ext cx="11219462" cy="5370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uk-U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Золота медаль "За високі досягнення у навчанні": </a:t>
            </a:r>
          </a:p>
          <a:p>
            <a:pPr indent="449580" algn="just">
              <a:lnSpc>
                <a:spcPct val="150000"/>
              </a:lnSpc>
            </a:pPr>
            <a:r>
              <a:rPr lang="uk-UA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Дробишева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Єлизавета, </a:t>
            </a:r>
          </a:p>
          <a:p>
            <a:pPr indent="449580" algn="just">
              <a:lnSpc>
                <a:spcPct val="150000"/>
              </a:lnSpc>
            </a:pPr>
            <a:r>
              <a:rPr lang="uk-UA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Калітка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Віталіна, </a:t>
            </a:r>
          </a:p>
          <a:p>
            <a:pPr indent="449580" algn="just">
              <a:lnSpc>
                <a:spcPct val="150000"/>
              </a:lnSpc>
            </a:pPr>
            <a:r>
              <a:rPr lang="uk-UA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Самійлик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Юлія, </a:t>
            </a:r>
          </a:p>
          <a:p>
            <a:pPr indent="449580" algn="just">
              <a:lnSpc>
                <a:spcPct val="150000"/>
              </a:lnSpc>
            </a:pPr>
            <a:r>
              <a:rPr lang="uk-UA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Касянчук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Анна, </a:t>
            </a:r>
          </a:p>
          <a:p>
            <a:pPr indent="449580" algn="just">
              <a:lnSpc>
                <a:spcPct val="150000"/>
              </a:lnSpc>
            </a:pPr>
            <a:r>
              <a:rPr lang="uk-UA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Столяренко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Марія. </a:t>
            </a:r>
          </a:p>
          <a:p>
            <a:pPr indent="3313113" algn="just">
              <a:lnSpc>
                <a:spcPct val="150000"/>
              </a:lnSpc>
            </a:pP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13113" algn="just">
              <a:lnSpc>
                <a:spcPct val="150000"/>
              </a:lnSpc>
            </a:pP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endParaRPr lang="uk-UA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593B9-144D-4451-9BEA-BE9256EF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013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Медалісти</a:t>
            </a:r>
            <a:endParaRPr lang="ru-RU" sz="4800" b="1" dirty="0">
              <a:solidFill>
                <a:srgbClr val="C0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124" name="Picture 4" descr="МЕДАЛІСТИ ШКОЛИ, 2016 РІК">
            <a:extLst>
              <a:ext uri="{FF2B5EF4-FFF2-40B4-BE49-F238E27FC236}">
                <a16:creationId xmlns:a16="http://schemas.microsoft.com/office/drawing/2014/main" id="{EB4BABE8-1087-42DB-9C88-B67552A5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55" y="2218752"/>
            <a:ext cx="2914403" cy="28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0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32666462-4B44-4474-B6D5-105DB120885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485813" y="2324053"/>
            <a:ext cx="2593975" cy="11493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8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defTabSz="457200">
              <a:defRPr/>
            </a:pPr>
            <a:endParaRPr lang="uk-UA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EC66BB5E-141C-434E-889A-B3BD85E981A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846637" y="2400697"/>
            <a:ext cx="18446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25      (9,5%)</a:t>
            </a:r>
          </a:p>
        </p:txBody>
      </p:sp>
      <p:grpSp>
        <p:nvGrpSpPr>
          <p:cNvPr id="21511" name="Group 8">
            <a:extLst>
              <a:ext uri="{FF2B5EF4-FFF2-40B4-BE49-F238E27FC236}">
                <a16:creationId xmlns:a16="http://schemas.microsoft.com/office/drawing/2014/main" id="{28845959-B72E-44F3-9F79-4A53CFAC265A}"/>
              </a:ext>
            </a:extLst>
          </p:cNvPr>
          <p:cNvGrpSpPr>
            <a:grpSpLocks/>
          </p:cNvGrpSpPr>
          <p:nvPr/>
        </p:nvGrpSpPr>
        <p:grpSpPr bwMode="auto">
          <a:xfrm>
            <a:off x="1181097" y="561314"/>
            <a:ext cx="2898776" cy="1451484"/>
            <a:chOff x="4397" y="1430"/>
            <a:chExt cx="1005" cy="960"/>
          </a:xfrm>
        </p:grpSpPr>
        <p:sp>
          <p:nvSpPr>
            <p:cNvPr id="21532" name="AutoShape 9">
              <a:extLst>
                <a:ext uri="{FF2B5EF4-FFF2-40B4-BE49-F238E27FC236}">
                  <a16:creationId xmlns:a16="http://schemas.microsoft.com/office/drawing/2014/main" id="{E0010982-8E1B-4E96-9EA2-47CD29C8ED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8D9498"/>
                </a:gs>
                <a:gs pos="50000">
                  <a:srgbClr val="D5E0E5"/>
                </a:gs>
                <a:gs pos="100000">
                  <a:srgbClr val="8D9498"/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uk-UA" altLang="uk-UA" sz="180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1533" name="AutoShape 10">
              <a:extLst>
                <a:ext uri="{FF2B5EF4-FFF2-40B4-BE49-F238E27FC236}">
                  <a16:creationId xmlns:a16="http://schemas.microsoft.com/office/drawing/2014/main" id="{AAE2A907-510E-4942-B068-AA0F9C3187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uk-UA" altLang="uk-UA" sz="180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21512" name="Group 11">
            <a:extLst>
              <a:ext uri="{FF2B5EF4-FFF2-40B4-BE49-F238E27FC236}">
                <a16:creationId xmlns:a16="http://schemas.microsoft.com/office/drawing/2014/main" id="{C7D179EE-D132-402A-867C-7C920D4AAE15}"/>
              </a:ext>
            </a:extLst>
          </p:cNvPr>
          <p:cNvGrpSpPr>
            <a:grpSpLocks/>
          </p:cNvGrpSpPr>
          <p:nvPr/>
        </p:nvGrpSpPr>
        <p:grpSpPr bwMode="auto">
          <a:xfrm>
            <a:off x="1163637" y="2153228"/>
            <a:ext cx="2976562" cy="1381085"/>
            <a:chOff x="4397" y="1430"/>
            <a:chExt cx="1005" cy="960"/>
          </a:xfrm>
        </p:grpSpPr>
        <p:sp>
          <p:nvSpPr>
            <p:cNvPr id="21530" name="AutoShape 12">
              <a:extLst>
                <a:ext uri="{FF2B5EF4-FFF2-40B4-BE49-F238E27FC236}">
                  <a16:creationId xmlns:a16="http://schemas.microsoft.com/office/drawing/2014/main" id="{1CDE2A69-89DF-4BE8-9820-16449AB80E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8D9498"/>
                </a:gs>
                <a:gs pos="50000">
                  <a:srgbClr val="D5E0E5"/>
                </a:gs>
                <a:gs pos="100000">
                  <a:srgbClr val="8D9498"/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uk-UA" altLang="uk-UA" sz="180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1531" name="AutoShape 13">
              <a:extLst>
                <a:ext uri="{FF2B5EF4-FFF2-40B4-BE49-F238E27FC236}">
                  <a16:creationId xmlns:a16="http://schemas.microsoft.com/office/drawing/2014/main" id="{BA0C1C8E-57CF-4219-8AEA-036ECDF2ED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gradFill rotWithShape="1">
              <a:gsLst>
                <a:gs pos="0">
                  <a:srgbClr val="8D9498"/>
                </a:gs>
                <a:gs pos="50000">
                  <a:srgbClr val="D5E0E5"/>
                </a:gs>
                <a:gs pos="100000">
                  <a:srgbClr val="8D9498"/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uk-UA" altLang="uk-UA" sz="180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21513" name="Rectangle 14">
            <a:extLst>
              <a:ext uri="{FF2B5EF4-FFF2-40B4-BE49-F238E27FC236}">
                <a16:creationId xmlns:a16="http://schemas.microsoft.com/office/drawing/2014/main" id="{2544D58B-E5FA-4EE1-9B83-DD7139BE719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2116" y="865924"/>
            <a:ext cx="1836737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b="1" dirty="0">
                <a:solidFill>
                  <a:srgbClr val="000000"/>
                </a:solidFill>
                <a:latin typeface="Calibri" panose="020F0502020204030204" pitchFamily="34" charset="0"/>
              </a:rPr>
              <a:t>Навчаються на «4», «5»</a:t>
            </a:r>
          </a:p>
        </p:txBody>
      </p:sp>
      <p:sp>
        <p:nvSpPr>
          <p:cNvPr id="21514" name="Rectangle 15">
            <a:extLst>
              <a:ext uri="{FF2B5EF4-FFF2-40B4-BE49-F238E27FC236}">
                <a16:creationId xmlns:a16="http://schemas.microsoft.com/office/drawing/2014/main" id="{593E07A6-CF0F-431F-9B6D-93CEF81371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47483" y="2557462"/>
            <a:ext cx="1836738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b="1" dirty="0">
                <a:solidFill>
                  <a:srgbClr val="000000"/>
                </a:solidFill>
                <a:latin typeface="Corbel" panose="020B0503020204020204" pitchFamily="34" charset="0"/>
              </a:rPr>
              <a:t>Відмінники навчання</a:t>
            </a:r>
          </a:p>
        </p:txBody>
      </p:sp>
      <p:sp>
        <p:nvSpPr>
          <p:cNvPr id="21515" name="Rectangle 16">
            <a:extLst>
              <a:ext uri="{FF2B5EF4-FFF2-40B4-BE49-F238E27FC236}">
                <a16:creationId xmlns:a16="http://schemas.microsoft.com/office/drawing/2014/main" id="{5099C1DA-F4F8-401A-9AE7-A7D0DE32D5D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0897237" y="2730041"/>
            <a:ext cx="2362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uk-UA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17         (5,3%)</a:t>
            </a:r>
            <a:endParaRPr lang="en-US" altLang="uk-UA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AC56B964-4B0F-46F1-9E3B-0F0357CAA2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39443" y="773154"/>
            <a:ext cx="2659062" cy="11636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457200">
              <a:defRPr/>
            </a:pPr>
            <a:endParaRPr lang="uk-UA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21520" name="Text Box 22">
            <a:extLst>
              <a:ext uri="{FF2B5EF4-FFF2-40B4-BE49-F238E27FC236}">
                <a16:creationId xmlns:a16="http://schemas.microsoft.com/office/drawing/2014/main" id="{66D1125C-F5E2-444B-9AF6-9A3D04CB2CC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884738" y="865924"/>
            <a:ext cx="18446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102 (38,9%)</a:t>
            </a:r>
          </a:p>
        </p:txBody>
      </p:sp>
      <p:sp>
        <p:nvSpPr>
          <p:cNvPr id="21521" name="Rectangle 23">
            <a:extLst>
              <a:ext uri="{FF2B5EF4-FFF2-40B4-BE49-F238E27FC236}">
                <a16:creationId xmlns:a16="http://schemas.microsoft.com/office/drawing/2014/main" id="{B367A472-E47E-46C2-AA10-9A0C44105A3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458075" y="1833563"/>
            <a:ext cx="2362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uk-UA" sz="3200" b="1">
                <a:solidFill>
                  <a:srgbClr val="FFFFFF"/>
                </a:solidFill>
                <a:latin typeface="Calibri" panose="020F0502020204030204" pitchFamily="34" charset="0"/>
              </a:rPr>
              <a:t>120      (38,8%)</a:t>
            </a:r>
            <a:endParaRPr lang="en-US" altLang="uk-UA" sz="32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39771712-AF6C-49C1-AFF3-FDF0D0B1A0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39443" y="5231224"/>
            <a:ext cx="2581275" cy="12033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457200">
              <a:defRPr/>
            </a:pPr>
            <a:endParaRPr lang="uk-UA" dirty="0">
              <a:solidFill>
                <a:srgbClr val="000000"/>
              </a:solidFill>
              <a:latin typeface="Corbel" panose="020B0503020204020204"/>
            </a:endParaRPr>
          </a:p>
        </p:txBody>
      </p:sp>
      <p:grpSp>
        <p:nvGrpSpPr>
          <p:cNvPr id="21524" name="Group 11">
            <a:extLst>
              <a:ext uri="{FF2B5EF4-FFF2-40B4-BE49-F238E27FC236}">
                <a16:creationId xmlns:a16="http://schemas.microsoft.com/office/drawing/2014/main" id="{D8FF296F-A465-4BC0-96F6-9FD2BBA3235B}"/>
              </a:ext>
            </a:extLst>
          </p:cNvPr>
          <p:cNvGrpSpPr>
            <a:grpSpLocks/>
          </p:cNvGrpSpPr>
          <p:nvPr/>
        </p:nvGrpSpPr>
        <p:grpSpPr bwMode="auto">
          <a:xfrm>
            <a:off x="1209941" y="5066961"/>
            <a:ext cx="2995613" cy="1381085"/>
            <a:chOff x="4397" y="1430"/>
            <a:chExt cx="1005" cy="960"/>
          </a:xfrm>
        </p:grpSpPr>
        <p:sp>
          <p:nvSpPr>
            <p:cNvPr id="21528" name="AutoShape 12">
              <a:extLst>
                <a:ext uri="{FF2B5EF4-FFF2-40B4-BE49-F238E27FC236}">
                  <a16:creationId xmlns:a16="http://schemas.microsoft.com/office/drawing/2014/main" id="{F077AA0D-4D82-4EDE-949C-998BA5E7EE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8D9498"/>
                </a:gs>
                <a:gs pos="50000">
                  <a:srgbClr val="D5E0E5"/>
                </a:gs>
                <a:gs pos="100000">
                  <a:srgbClr val="8D9498"/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uk-UA" altLang="uk-UA" sz="180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1529" name="AutoShape 13">
              <a:extLst>
                <a:ext uri="{FF2B5EF4-FFF2-40B4-BE49-F238E27FC236}">
                  <a16:creationId xmlns:a16="http://schemas.microsoft.com/office/drawing/2014/main" id="{C783AF55-4FD1-4173-8E4B-199CBAD9F2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gradFill rotWithShape="1">
              <a:gsLst>
                <a:gs pos="0">
                  <a:srgbClr val="8D9498"/>
                </a:gs>
                <a:gs pos="50000">
                  <a:srgbClr val="D5E0E5"/>
                </a:gs>
                <a:gs pos="100000">
                  <a:srgbClr val="8D9498"/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uk-UA" altLang="uk-UA" sz="180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21525" name="Rectangle 15">
            <a:extLst>
              <a:ext uri="{FF2B5EF4-FFF2-40B4-BE49-F238E27FC236}">
                <a16:creationId xmlns:a16="http://schemas.microsoft.com/office/drawing/2014/main" id="{1EB95507-2184-478A-90FE-4B034C7527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46121" y="5149851"/>
            <a:ext cx="2330538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b="1" dirty="0">
                <a:solidFill>
                  <a:srgbClr val="000000"/>
                </a:solidFill>
                <a:latin typeface="Corbel" panose="020B0503020204020204" pitchFamily="34" charset="0"/>
              </a:rPr>
              <a:t>Мають 1-2 оцінки «задовільно»</a:t>
            </a:r>
          </a:p>
        </p:txBody>
      </p:sp>
      <p:sp>
        <p:nvSpPr>
          <p:cNvPr id="21526" name="Text Box 7">
            <a:extLst>
              <a:ext uri="{FF2B5EF4-FFF2-40B4-BE49-F238E27FC236}">
                <a16:creationId xmlns:a16="http://schemas.microsoft.com/office/drawing/2014/main" id="{AE7E956F-0005-439B-9859-3CCABB6D363B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627251" y="5214230"/>
            <a:ext cx="2190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33     (12,6%)</a:t>
            </a:r>
          </a:p>
        </p:txBody>
      </p:sp>
      <p:sp>
        <p:nvSpPr>
          <p:cNvPr id="21527" name="Text Box 7">
            <a:extLst>
              <a:ext uri="{FF2B5EF4-FFF2-40B4-BE49-F238E27FC236}">
                <a16:creationId xmlns:a16="http://schemas.microsoft.com/office/drawing/2014/main" id="{F66850D6-7613-4410-9D59-3AEADE67AFA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716839" y="5149851"/>
            <a:ext cx="1844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37 (11,9%)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6B59F3BB-FEB8-96F2-1D12-77E2D45542EF}"/>
              </a:ext>
            </a:extLst>
          </p:cNvPr>
          <p:cNvGrpSpPr>
            <a:grpSpLocks/>
          </p:cNvGrpSpPr>
          <p:nvPr/>
        </p:nvGrpSpPr>
        <p:grpSpPr bwMode="auto">
          <a:xfrm>
            <a:off x="1168529" y="3604287"/>
            <a:ext cx="2995613" cy="1381085"/>
            <a:chOff x="4397" y="1430"/>
            <a:chExt cx="1005" cy="960"/>
          </a:xfrm>
        </p:grpSpPr>
        <p:sp>
          <p:nvSpPr>
            <p:cNvPr id="4" name="AutoShape 12">
              <a:extLst>
                <a:ext uri="{FF2B5EF4-FFF2-40B4-BE49-F238E27FC236}">
                  <a16:creationId xmlns:a16="http://schemas.microsoft.com/office/drawing/2014/main" id="{5FD23B33-9036-1F81-0159-51FA5D1B66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97" y="1430"/>
              <a:ext cx="1005" cy="960"/>
            </a:xfrm>
            <a:prstGeom prst="homePlate">
              <a:avLst>
                <a:gd name="adj" fmla="val 26172"/>
              </a:avLst>
            </a:prstGeom>
            <a:gradFill rotWithShape="1">
              <a:gsLst>
                <a:gs pos="0">
                  <a:srgbClr val="8D9498"/>
                </a:gs>
                <a:gs pos="50000">
                  <a:srgbClr val="D5E0E5"/>
                </a:gs>
                <a:gs pos="100000">
                  <a:srgbClr val="8D9498"/>
                </a:gs>
              </a:gsLst>
              <a:lin ang="5400000" scaled="1"/>
            </a:gradFill>
            <a:ln w="9525" algn="ctr">
              <a:solidFill>
                <a:srgbClr val="76858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uk-UA" altLang="uk-UA" sz="180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AutoShape 13">
              <a:extLst>
                <a:ext uri="{FF2B5EF4-FFF2-40B4-BE49-F238E27FC236}">
                  <a16:creationId xmlns:a16="http://schemas.microsoft.com/office/drawing/2014/main" id="{32B6671F-27C2-1418-760E-443048AB01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07" y="1440"/>
              <a:ext cx="978" cy="934"/>
            </a:xfrm>
            <a:prstGeom prst="homePlate">
              <a:avLst>
                <a:gd name="adj" fmla="val 26178"/>
              </a:avLst>
            </a:prstGeom>
            <a:gradFill rotWithShape="1">
              <a:gsLst>
                <a:gs pos="0">
                  <a:srgbClr val="8D9498"/>
                </a:gs>
                <a:gs pos="50000">
                  <a:srgbClr val="D5E0E5"/>
                </a:gs>
                <a:gs pos="100000">
                  <a:srgbClr val="8D9498"/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400">
                  <a:solidFill>
                    <a:srgbClr val="262626"/>
                  </a:solidFill>
                  <a:latin typeface="Garamond" panose="02020404030301010803" pitchFamily="18" charset="0"/>
                </a:defRPr>
              </a:lvl1pPr>
              <a:lvl2pPr marL="742950" indent="-28575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2000">
                  <a:solidFill>
                    <a:srgbClr val="262626"/>
                  </a:solidFill>
                  <a:latin typeface="Garamond" panose="02020404030301010803" pitchFamily="18" charset="0"/>
                </a:defRPr>
              </a:lvl2pPr>
              <a:lvl3pPr marL="11430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aramond" panose="02020404030301010803" pitchFamily="18" charset="0"/>
                </a:defRPr>
              </a:lvl3pPr>
              <a:lvl4pPr marL="16002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aramond" panose="02020404030301010803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 panose="020B0604020202020204" pitchFamily="34" charset="0"/>
                <a:buChar char="•"/>
                <a:defRPr sz="1400">
                  <a:solidFill>
                    <a:srgbClr val="262626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uk-UA" altLang="uk-UA" sz="1800">
                <a:solidFill>
                  <a:srgbClr val="000000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7" name="Rectangle 15">
            <a:extLst>
              <a:ext uri="{FF2B5EF4-FFF2-40B4-BE49-F238E27FC236}">
                <a16:creationId xmlns:a16="http://schemas.microsoft.com/office/drawing/2014/main" id="{429E79BA-F119-C82A-7DB4-6CE4DD43577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47484" y="3714198"/>
            <a:ext cx="1836737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b="1" dirty="0">
                <a:solidFill>
                  <a:srgbClr val="000000"/>
                </a:solidFill>
                <a:latin typeface="Corbel" panose="020B0503020204020204" pitchFamily="34" charset="0"/>
              </a:rPr>
              <a:t>Мають 1-2 оцінки «добре»</a:t>
            </a: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9945CA63-975E-73BC-FA8E-55BB58836E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39443" y="3798716"/>
            <a:ext cx="2659062" cy="11636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457200">
              <a:defRPr/>
            </a:pPr>
            <a:endParaRPr lang="uk-UA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B3B1F8C7-8992-CC7E-B322-2972B28B13C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634705" y="3764356"/>
            <a:ext cx="2190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11       (4,2%)</a:t>
            </a:r>
          </a:p>
        </p:txBody>
      </p:sp>
      <p:pic>
        <p:nvPicPr>
          <p:cNvPr id="2050" name="Picture 2" descr="Навчальні можливості для українського студента .: Ресурсний центр ГУРТ">
            <a:extLst>
              <a:ext uri="{FF2B5EF4-FFF2-40B4-BE49-F238E27FC236}">
                <a16:creationId xmlns:a16="http://schemas.microsoft.com/office/drawing/2014/main" id="{187DECDB-F835-2EF8-1F8E-614C3F2AF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054" y="1831827"/>
            <a:ext cx="4400490" cy="3009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42588DCA-6080-421A-9406-0CF0ED64B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884832"/>
              </p:ext>
            </p:extLst>
          </p:nvPr>
        </p:nvGraphicFramePr>
        <p:xfrm>
          <a:off x="1284118" y="806415"/>
          <a:ext cx="9939648" cy="4916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6296">
                  <a:extLst>
                    <a:ext uri="{9D8B030D-6E8A-4147-A177-3AD203B41FA5}">
                      <a16:colId xmlns:a16="http://schemas.microsoft.com/office/drawing/2014/main" val="814093873"/>
                    </a:ext>
                  </a:extLst>
                </a:gridCol>
                <a:gridCol w="2257604">
                  <a:extLst>
                    <a:ext uri="{9D8B030D-6E8A-4147-A177-3AD203B41FA5}">
                      <a16:colId xmlns:a16="http://schemas.microsoft.com/office/drawing/2014/main" val="2922964240"/>
                    </a:ext>
                  </a:extLst>
                </a:gridCol>
                <a:gridCol w="2897874">
                  <a:extLst>
                    <a:ext uri="{9D8B030D-6E8A-4147-A177-3AD203B41FA5}">
                      <a16:colId xmlns:a16="http://schemas.microsoft.com/office/drawing/2014/main" val="1178004841"/>
                    </a:ext>
                  </a:extLst>
                </a:gridCol>
                <a:gridCol w="2897874">
                  <a:extLst>
                    <a:ext uri="{9D8B030D-6E8A-4147-A177-3AD203B41FA5}">
                      <a16:colId xmlns:a16="http://schemas.microsoft.com/office/drawing/2014/main" val="2722062814"/>
                    </a:ext>
                  </a:extLst>
                </a:gridCol>
              </a:tblGrid>
              <a:tr h="702340">
                <a:tc gridSpan="4">
                  <a:txBody>
                    <a:bodyPr/>
                    <a:lstStyle/>
                    <a:p>
                      <a:pPr algn="ctr"/>
                      <a:r>
                        <a:rPr lang="uk-UA" sz="4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Мають 1-2  оцінки "задовільно"</a:t>
                      </a:r>
                      <a:endParaRPr lang="uk-UA" sz="3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91524"/>
                  </a:ext>
                </a:extLst>
              </a:tr>
              <a:tr h="702340">
                <a:tc>
                  <a:txBody>
                    <a:bodyPr/>
                    <a:lstStyle/>
                    <a:p>
                      <a:pPr algn="just"/>
                      <a:r>
                        <a:rPr lang="uk-UA" sz="3200">
                          <a:effectLst/>
                          <a:latin typeface="+mn-lt"/>
                        </a:rPr>
                        <a:t> 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2020-2021</a:t>
                      </a:r>
                      <a:endParaRPr lang="uk-UA" sz="2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2021-2022</a:t>
                      </a:r>
                      <a:endParaRPr lang="uk-UA" sz="2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2022-2023</a:t>
                      </a:r>
                      <a:endParaRPr lang="uk-UA" sz="2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6934319"/>
                  </a:ext>
                </a:extLst>
              </a:tr>
              <a:tr h="702340">
                <a:tc>
                  <a:txBody>
                    <a:bodyPr/>
                    <a:lstStyle/>
                    <a:p>
                      <a:pPr algn="just"/>
                      <a:r>
                        <a:rPr lang="uk-UA" sz="3200">
                          <a:effectLst/>
                          <a:latin typeface="+mn-lt"/>
                        </a:rPr>
                        <a:t>І курс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3065317"/>
                  </a:ext>
                </a:extLst>
              </a:tr>
              <a:tr h="702340">
                <a:tc>
                  <a:txBody>
                    <a:bodyPr/>
                    <a:lstStyle/>
                    <a:p>
                      <a:pPr algn="just"/>
                      <a:r>
                        <a:rPr lang="uk-UA" sz="3200">
                          <a:effectLst/>
                          <a:latin typeface="+mn-lt"/>
                        </a:rPr>
                        <a:t>ІІ курс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</a:t>
                      </a:r>
                      <a:endParaRPr lang="uk-UA" sz="2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917429"/>
                  </a:ext>
                </a:extLst>
              </a:tr>
              <a:tr h="702340">
                <a:tc>
                  <a:txBody>
                    <a:bodyPr/>
                    <a:lstStyle/>
                    <a:p>
                      <a:pPr algn="just"/>
                      <a:r>
                        <a:rPr lang="uk-UA" sz="3200">
                          <a:effectLst/>
                          <a:latin typeface="+mn-lt"/>
                        </a:rPr>
                        <a:t>ІІІ курс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endParaRPr lang="uk-UA" sz="2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95449"/>
                  </a:ext>
                </a:extLst>
              </a:tr>
              <a:tr h="702340">
                <a:tc>
                  <a:txBody>
                    <a:bodyPr/>
                    <a:lstStyle/>
                    <a:p>
                      <a:pPr algn="just"/>
                      <a:r>
                        <a:rPr lang="uk-UA" sz="3200">
                          <a:effectLst/>
                          <a:latin typeface="+mn-lt"/>
                        </a:rPr>
                        <a:t>І</a:t>
                      </a:r>
                      <a:r>
                        <a:rPr lang="en-US" sz="3200">
                          <a:effectLst/>
                          <a:latin typeface="+mn-lt"/>
                        </a:rPr>
                        <a:t>V </a:t>
                      </a:r>
                      <a:r>
                        <a:rPr lang="uk-UA" sz="3200">
                          <a:effectLst/>
                          <a:latin typeface="+mn-lt"/>
                        </a:rPr>
                        <a:t>курс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uk-UA" sz="2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107615"/>
                  </a:ext>
                </a:extLst>
              </a:tr>
              <a:tr h="702340">
                <a:tc>
                  <a:txBody>
                    <a:bodyPr/>
                    <a:lstStyle/>
                    <a:p>
                      <a:pPr algn="just"/>
                      <a:r>
                        <a:rPr lang="uk-UA" sz="3200">
                          <a:effectLst/>
                          <a:latin typeface="+mn-lt"/>
                        </a:rPr>
                        <a:t> </a:t>
                      </a:r>
                      <a:endParaRPr lang="uk-UA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uk-UA" sz="2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288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920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475</Words>
  <Application>Microsoft Office PowerPoint</Application>
  <PresentationFormat>Широкий екран</PresentationFormat>
  <Paragraphs>198</Paragraphs>
  <Slides>11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Corbel</vt:lpstr>
      <vt:lpstr>Times New Roman</vt:lpstr>
      <vt:lpstr>Тема Office</vt:lpstr>
      <vt:lpstr> Відділення «Початкова освіта» </vt:lpstr>
      <vt:lpstr>Моніторинг успішності студентів відділення "Початкова освіта",  ІІ півріччя  2022-2023 н.р.</vt:lpstr>
      <vt:lpstr>Презентація PowerPoint</vt:lpstr>
      <vt:lpstr>                                                          Стипендія  90  студентів (44%)- академічна,  із них: 17 – академічна стипендія за особливі успіхи в навчанні </vt:lpstr>
      <vt:lpstr>Презентація PowerPoint</vt:lpstr>
      <vt:lpstr>Відмінники навчання</vt:lpstr>
      <vt:lpstr>Медалісти</vt:lpstr>
      <vt:lpstr>Презентація PowerPoint</vt:lpstr>
      <vt:lpstr>Презентація PowerPoint</vt:lpstr>
      <vt:lpstr>Середній бал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Студенти</dc:creator>
  <cp:lastModifiedBy>Admin</cp:lastModifiedBy>
  <cp:revision>65</cp:revision>
  <dcterms:created xsi:type="dcterms:W3CDTF">2018-02-14T06:55:07Z</dcterms:created>
  <dcterms:modified xsi:type="dcterms:W3CDTF">2023-09-21T11:46:50Z</dcterms:modified>
</cp:coreProperties>
</file>